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86"/>
  </p:notesMasterIdLst>
  <p:handoutMasterIdLst>
    <p:handoutMasterId r:id="rId87"/>
  </p:handoutMasterIdLst>
  <p:sldIdLst>
    <p:sldId id="256" r:id="rId5"/>
    <p:sldId id="483" r:id="rId6"/>
    <p:sldId id="257" r:id="rId7"/>
    <p:sldId id="400" r:id="rId8"/>
    <p:sldId id="439" r:id="rId9"/>
    <p:sldId id="482" r:id="rId10"/>
    <p:sldId id="430" r:id="rId11"/>
    <p:sldId id="431" r:id="rId12"/>
    <p:sldId id="432" r:id="rId13"/>
    <p:sldId id="434" r:id="rId14"/>
    <p:sldId id="435" r:id="rId15"/>
    <p:sldId id="442" r:id="rId16"/>
    <p:sldId id="440" r:id="rId17"/>
    <p:sldId id="443" r:id="rId18"/>
    <p:sldId id="441" r:id="rId19"/>
    <p:sldId id="445" r:id="rId20"/>
    <p:sldId id="444" r:id="rId21"/>
    <p:sldId id="447" r:id="rId22"/>
    <p:sldId id="446" r:id="rId23"/>
    <p:sldId id="448" r:id="rId24"/>
    <p:sldId id="449" r:id="rId25"/>
    <p:sldId id="450" r:id="rId26"/>
    <p:sldId id="451" r:id="rId27"/>
    <p:sldId id="452" r:id="rId28"/>
    <p:sldId id="453" r:id="rId29"/>
    <p:sldId id="454" r:id="rId30"/>
    <p:sldId id="455" r:id="rId31"/>
    <p:sldId id="456" r:id="rId32"/>
    <p:sldId id="457" r:id="rId33"/>
    <p:sldId id="458" r:id="rId34"/>
    <p:sldId id="459" r:id="rId35"/>
    <p:sldId id="460" r:id="rId36"/>
    <p:sldId id="461" r:id="rId37"/>
    <p:sldId id="462" r:id="rId38"/>
    <p:sldId id="463" r:id="rId39"/>
    <p:sldId id="464" r:id="rId40"/>
    <p:sldId id="465" r:id="rId41"/>
    <p:sldId id="466" r:id="rId42"/>
    <p:sldId id="467" r:id="rId43"/>
    <p:sldId id="469" r:id="rId44"/>
    <p:sldId id="468" r:id="rId45"/>
    <p:sldId id="471" r:id="rId46"/>
    <p:sldId id="470" r:id="rId47"/>
    <p:sldId id="472" r:id="rId48"/>
    <p:sldId id="473" r:id="rId49"/>
    <p:sldId id="474" r:id="rId50"/>
    <p:sldId id="475" r:id="rId51"/>
    <p:sldId id="476" r:id="rId52"/>
    <p:sldId id="477" r:id="rId53"/>
    <p:sldId id="478" r:id="rId54"/>
    <p:sldId id="480" r:id="rId55"/>
    <p:sldId id="481" r:id="rId56"/>
    <p:sldId id="337" r:id="rId57"/>
    <p:sldId id="484" r:id="rId58"/>
    <p:sldId id="335" r:id="rId59"/>
    <p:sldId id="491" r:id="rId60"/>
    <p:sldId id="322" r:id="rId61"/>
    <p:sldId id="339" r:id="rId62"/>
    <p:sldId id="487" r:id="rId63"/>
    <p:sldId id="345" r:id="rId64"/>
    <p:sldId id="346" r:id="rId65"/>
    <p:sldId id="347" r:id="rId66"/>
    <p:sldId id="348" r:id="rId67"/>
    <p:sldId id="343" r:id="rId68"/>
    <p:sldId id="349" r:id="rId69"/>
    <p:sldId id="351" r:id="rId70"/>
    <p:sldId id="350" r:id="rId71"/>
    <p:sldId id="488" r:id="rId72"/>
    <p:sldId id="410" r:id="rId73"/>
    <p:sldId id="411" r:id="rId74"/>
    <p:sldId id="413" r:id="rId75"/>
    <p:sldId id="489" r:id="rId76"/>
    <p:sldId id="319" r:id="rId77"/>
    <p:sldId id="492" r:id="rId78"/>
    <p:sldId id="588" r:id="rId79"/>
    <p:sldId id="590" r:id="rId80"/>
    <p:sldId id="585" r:id="rId81"/>
    <p:sldId id="586" r:id="rId82"/>
    <p:sldId id="433" r:id="rId83"/>
    <p:sldId id="406" r:id="rId84"/>
    <p:sldId id="591" r:id="rId8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DBEC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72" autoAdjust="0"/>
    <p:restoredTop sz="80466" autoAdjust="0"/>
  </p:normalViewPr>
  <p:slideViewPr>
    <p:cSldViewPr snapToGrid="0" snapToObjects="1">
      <p:cViewPr varScale="1">
        <p:scale>
          <a:sx n="102" d="100"/>
          <a:sy n="102" d="100"/>
        </p:scale>
        <p:origin x="88" y="708"/>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75" d="100"/>
          <a:sy n="75" d="100"/>
        </p:scale>
        <p:origin x="-3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teri Kaskenpalo" userId="5efdb177581a5e88" providerId="LiveId" clId="{ABDE06D3-7354-439F-9312-317A1E7FE92A}"/>
    <pc:docChg chg="custSel addSld modSld">
      <pc:chgData name="Petteri Kaskenpalo" userId="5efdb177581a5e88" providerId="LiveId" clId="{ABDE06D3-7354-439F-9312-317A1E7FE92A}" dt="2022-12-29T02:44:16.370" v="323" actId="12"/>
      <pc:docMkLst>
        <pc:docMk/>
      </pc:docMkLst>
      <pc:sldChg chg="modSp new mod">
        <pc:chgData name="Petteri Kaskenpalo" userId="5efdb177581a5e88" providerId="LiveId" clId="{ABDE06D3-7354-439F-9312-317A1E7FE92A}" dt="2022-12-29T02:44:16.370" v="323" actId="12"/>
        <pc:sldMkLst>
          <pc:docMk/>
          <pc:sldMk cId="1772521696" sldId="591"/>
        </pc:sldMkLst>
        <pc:spChg chg="mod">
          <ac:chgData name="Petteri Kaskenpalo" userId="5efdb177581a5e88" providerId="LiveId" clId="{ABDE06D3-7354-439F-9312-317A1E7FE92A}" dt="2022-12-29T02:41:41.701" v="17" actId="20577"/>
          <ac:spMkLst>
            <pc:docMk/>
            <pc:sldMk cId="1772521696" sldId="591"/>
            <ac:spMk id="2" creationId="{FF2BBE8A-E3D4-F221-3419-7C192758BBB8}"/>
          </ac:spMkLst>
        </pc:spChg>
        <pc:spChg chg="mod">
          <ac:chgData name="Petteri Kaskenpalo" userId="5efdb177581a5e88" providerId="LiveId" clId="{ABDE06D3-7354-439F-9312-317A1E7FE92A}" dt="2022-12-29T02:44:16.370" v="323" actId="12"/>
          <ac:spMkLst>
            <pc:docMk/>
            <pc:sldMk cId="1772521696" sldId="591"/>
            <ac:spMk id="3" creationId="{62B3FF4A-0453-7677-7022-C0A3E2CE7247}"/>
          </ac:spMkLst>
        </pc:spChg>
      </pc:sldChg>
    </pc:docChg>
  </pc:docChgLst>
  <pc:docChgLst>
    <pc:chgData name="Mika-Petteri Kaskenpalo" userId="5efdb177581a5e88" providerId="LiveId" clId="{72C46033-D13B-498E-AF89-EF1F6E1DAE05}"/>
    <pc:docChg chg="modSld">
      <pc:chgData name="Mika-Petteri Kaskenpalo" userId="5efdb177581a5e88" providerId="LiveId" clId="{72C46033-D13B-498E-AF89-EF1F6E1DAE05}" dt="2022-01-05T17:07:30.880" v="40" actId="1076"/>
      <pc:docMkLst>
        <pc:docMk/>
      </pc:docMkLst>
      <pc:sldChg chg="addSp modSp mod">
        <pc:chgData name="Mika-Petteri Kaskenpalo" userId="5efdb177581a5e88" providerId="LiveId" clId="{72C46033-D13B-498E-AF89-EF1F6E1DAE05}" dt="2022-01-05T17:07:30.880" v="40" actId="1076"/>
        <pc:sldMkLst>
          <pc:docMk/>
          <pc:sldMk cId="4174406698" sldId="319"/>
        </pc:sldMkLst>
        <pc:spChg chg="add mod">
          <ac:chgData name="Mika-Petteri Kaskenpalo" userId="5efdb177581a5e88" providerId="LiveId" clId="{72C46033-D13B-498E-AF89-EF1F6E1DAE05}" dt="2022-01-05T17:05:21.701" v="11" actId="1076"/>
          <ac:spMkLst>
            <pc:docMk/>
            <pc:sldMk cId="4174406698" sldId="319"/>
            <ac:spMk id="2" creationId="{0DDFEF29-8C9C-470B-8330-40D0A450B345}"/>
          </ac:spMkLst>
        </pc:spChg>
        <pc:spChg chg="add mod">
          <ac:chgData name="Mika-Petteri Kaskenpalo" userId="5efdb177581a5e88" providerId="LiveId" clId="{72C46033-D13B-498E-AF89-EF1F6E1DAE05}" dt="2022-01-05T17:06:41.497" v="19" actId="208"/>
          <ac:spMkLst>
            <pc:docMk/>
            <pc:sldMk cId="4174406698" sldId="319"/>
            <ac:spMk id="7" creationId="{7458CD31-3FD5-4CA6-A08E-71E413F27B74}"/>
          </ac:spMkLst>
        </pc:spChg>
        <pc:spChg chg="add mod">
          <ac:chgData name="Mika-Petteri Kaskenpalo" userId="5efdb177581a5e88" providerId="LiveId" clId="{72C46033-D13B-498E-AF89-EF1F6E1DAE05}" dt="2022-01-05T17:07:16.514" v="37" actId="1076"/>
          <ac:spMkLst>
            <pc:docMk/>
            <pc:sldMk cId="4174406698" sldId="319"/>
            <ac:spMk id="9" creationId="{3FDC9480-AEA1-46A7-A56B-58A912F837FC}"/>
          </ac:spMkLst>
        </pc:spChg>
        <pc:picChg chg="mod">
          <ac:chgData name="Mika-Petteri Kaskenpalo" userId="5efdb177581a5e88" providerId="LiveId" clId="{72C46033-D13B-498E-AF89-EF1F6E1DAE05}" dt="2022-01-05T17:07:30.880" v="40" actId="1076"/>
          <ac:picMkLst>
            <pc:docMk/>
            <pc:sldMk cId="4174406698" sldId="319"/>
            <ac:picMk id="16" creationId="{DAD7290E-1137-4761-B100-9B978316FE8B}"/>
          </ac:picMkLst>
        </pc:picChg>
        <pc:picChg chg="mod">
          <ac:chgData name="Mika-Petteri Kaskenpalo" userId="5efdb177581a5e88" providerId="LiveId" clId="{72C46033-D13B-498E-AF89-EF1F6E1DAE05}" dt="2022-01-05T17:04:51.827" v="0" actId="1076"/>
          <ac:picMkLst>
            <pc:docMk/>
            <pc:sldMk cId="4174406698" sldId="319"/>
            <ac:picMk id="39938" creationId="{E50DC3C5-B418-42C5-A1B2-A23AE639EB0F}"/>
          </ac:picMkLst>
        </pc:picChg>
      </pc:sldChg>
    </pc:docChg>
  </pc:docChgLst>
  <pc:docChgLst>
    <pc:chgData name="Petteri Kaskenpalo" userId="5efdb177581a5e88" providerId="LiveId" clId="{550DF150-B3C1-4775-98B6-9523EC3371CC}"/>
    <pc:docChg chg="addSld modSld">
      <pc:chgData name="Petteri Kaskenpalo" userId="5efdb177581a5e88" providerId="LiveId" clId="{550DF150-B3C1-4775-98B6-9523EC3371CC}" dt="2022-09-08T03:26:27.416" v="1" actId="1076"/>
      <pc:docMkLst>
        <pc:docMk/>
      </pc:docMkLst>
      <pc:sldChg chg="modSp add mod">
        <pc:chgData name="Petteri Kaskenpalo" userId="5efdb177581a5e88" providerId="LiveId" clId="{550DF150-B3C1-4775-98B6-9523EC3371CC}" dt="2022-09-08T03:26:27.416" v="1" actId="1076"/>
        <pc:sldMkLst>
          <pc:docMk/>
          <pc:sldMk cId="3733728172" sldId="492"/>
        </pc:sldMkLst>
        <pc:picChg chg="mod">
          <ac:chgData name="Petteri Kaskenpalo" userId="5efdb177581a5e88" providerId="LiveId" clId="{550DF150-B3C1-4775-98B6-9523EC3371CC}" dt="2022-09-08T03:26:27.416" v="1" actId="1076"/>
          <ac:picMkLst>
            <pc:docMk/>
            <pc:sldMk cId="3733728172" sldId="492"/>
            <ac:picMk id="4" creationId="{EB1EA9F6-CFB2-480C-B462-3A928CCAD9DD}"/>
          </ac:picMkLst>
        </pc:picChg>
      </pc:sldChg>
      <pc:sldChg chg="add">
        <pc:chgData name="Petteri Kaskenpalo" userId="5efdb177581a5e88" providerId="LiveId" clId="{550DF150-B3C1-4775-98B6-9523EC3371CC}" dt="2022-09-08T03:26:21.058" v="0"/>
        <pc:sldMkLst>
          <pc:docMk/>
          <pc:sldMk cId="1285598803" sldId="585"/>
        </pc:sldMkLst>
      </pc:sldChg>
      <pc:sldChg chg="add">
        <pc:chgData name="Petteri Kaskenpalo" userId="5efdb177581a5e88" providerId="LiveId" clId="{550DF150-B3C1-4775-98B6-9523EC3371CC}" dt="2022-09-08T03:26:21.058" v="0"/>
        <pc:sldMkLst>
          <pc:docMk/>
          <pc:sldMk cId="4274939591" sldId="586"/>
        </pc:sldMkLst>
      </pc:sldChg>
      <pc:sldChg chg="add">
        <pc:chgData name="Petteri Kaskenpalo" userId="5efdb177581a5e88" providerId="LiveId" clId="{550DF150-B3C1-4775-98B6-9523EC3371CC}" dt="2022-09-08T03:26:21.058" v="0"/>
        <pc:sldMkLst>
          <pc:docMk/>
          <pc:sldMk cId="2736301215" sldId="588"/>
        </pc:sldMkLst>
      </pc:sldChg>
      <pc:sldChg chg="add">
        <pc:chgData name="Petteri Kaskenpalo" userId="5efdb177581a5e88" providerId="LiveId" clId="{550DF150-B3C1-4775-98B6-9523EC3371CC}" dt="2022-09-08T03:26:21.058" v="0"/>
        <pc:sldMkLst>
          <pc:docMk/>
          <pc:sldMk cId="2968999302" sldId="590"/>
        </pc:sldMkLst>
      </pc:sldChg>
    </pc:docChg>
  </pc:docChgLst>
  <pc:docChgLst>
    <pc:chgData name="Petteri Kaskenpalo" userId="5efdb177581a5e88" providerId="LiveId" clId="{F7923264-1085-493B-8DE4-789CBEE729D6}"/>
    <pc:docChg chg="custSel addSld delSld modSld">
      <pc:chgData name="Petteri Kaskenpalo" userId="5efdb177581a5e88" providerId="LiveId" clId="{F7923264-1085-493B-8DE4-789CBEE729D6}" dt="2022-05-12T00:58:59.063" v="28" actId="20577"/>
      <pc:docMkLst>
        <pc:docMk/>
      </pc:docMkLst>
      <pc:sldChg chg="add">
        <pc:chgData name="Petteri Kaskenpalo" userId="5efdb177581a5e88" providerId="LiveId" clId="{F7923264-1085-493B-8DE4-789CBEE729D6}" dt="2022-04-28T00:21:50.989" v="2"/>
        <pc:sldMkLst>
          <pc:docMk/>
          <pc:sldMk cId="3130164830" sldId="322"/>
        </pc:sldMkLst>
      </pc:sldChg>
      <pc:sldChg chg="del">
        <pc:chgData name="Petteri Kaskenpalo" userId="5efdb177581a5e88" providerId="LiveId" clId="{F7923264-1085-493B-8DE4-789CBEE729D6}" dt="2022-04-28T00:21:09.991" v="0" actId="47"/>
        <pc:sldMkLst>
          <pc:docMk/>
          <pc:sldMk cId="1360978318" sldId="344"/>
        </pc:sldMkLst>
      </pc:sldChg>
      <pc:sldChg chg="del">
        <pc:chgData name="Petteri Kaskenpalo" userId="5efdb177581a5e88" providerId="LiveId" clId="{F7923264-1085-493B-8DE4-789CBEE729D6}" dt="2022-04-28T00:21:09.991" v="0" actId="47"/>
        <pc:sldMkLst>
          <pc:docMk/>
          <pc:sldMk cId="3908752372" sldId="373"/>
        </pc:sldMkLst>
      </pc:sldChg>
      <pc:sldChg chg="del">
        <pc:chgData name="Petteri Kaskenpalo" userId="5efdb177581a5e88" providerId="LiveId" clId="{F7923264-1085-493B-8DE4-789CBEE729D6}" dt="2022-04-28T00:21:09.991" v="0" actId="47"/>
        <pc:sldMkLst>
          <pc:docMk/>
          <pc:sldMk cId="296902057" sldId="374"/>
        </pc:sldMkLst>
      </pc:sldChg>
      <pc:sldChg chg="del">
        <pc:chgData name="Petteri Kaskenpalo" userId="5efdb177581a5e88" providerId="LiveId" clId="{F7923264-1085-493B-8DE4-789CBEE729D6}" dt="2022-04-28T00:21:09.991" v="0" actId="47"/>
        <pc:sldMkLst>
          <pc:docMk/>
          <pc:sldMk cId="3784906497" sldId="376"/>
        </pc:sldMkLst>
      </pc:sldChg>
      <pc:sldChg chg="del">
        <pc:chgData name="Petteri Kaskenpalo" userId="5efdb177581a5e88" providerId="LiveId" clId="{F7923264-1085-493B-8DE4-789CBEE729D6}" dt="2022-04-28T00:21:09.991" v="0" actId="47"/>
        <pc:sldMkLst>
          <pc:docMk/>
          <pc:sldMk cId="3384165248" sldId="377"/>
        </pc:sldMkLst>
      </pc:sldChg>
      <pc:sldChg chg="del">
        <pc:chgData name="Petteri Kaskenpalo" userId="5efdb177581a5e88" providerId="LiveId" clId="{F7923264-1085-493B-8DE4-789CBEE729D6}" dt="2022-04-28T00:21:09.991" v="0" actId="47"/>
        <pc:sldMkLst>
          <pc:docMk/>
          <pc:sldMk cId="746818100" sldId="378"/>
        </pc:sldMkLst>
      </pc:sldChg>
      <pc:sldChg chg="del">
        <pc:chgData name="Petteri Kaskenpalo" userId="5efdb177581a5e88" providerId="LiveId" clId="{F7923264-1085-493B-8DE4-789CBEE729D6}" dt="2022-04-28T00:21:09.991" v="0" actId="47"/>
        <pc:sldMkLst>
          <pc:docMk/>
          <pc:sldMk cId="1933285843" sldId="379"/>
        </pc:sldMkLst>
      </pc:sldChg>
      <pc:sldChg chg="del">
        <pc:chgData name="Petteri Kaskenpalo" userId="5efdb177581a5e88" providerId="LiveId" clId="{F7923264-1085-493B-8DE4-789CBEE729D6}" dt="2022-04-28T00:21:09.991" v="0" actId="47"/>
        <pc:sldMkLst>
          <pc:docMk/>
          <pc:sldMk cId="365327078" sldId="380"/>
        </pc:sldMkLst>
      </pc:sldChg>
      <pc:sldChg chg="del">
        <pc:chgData name="Petteri Kaskenpalo" userId="5efdb177581a5e88" providerId="LiveId" clId="{F7923264-1085-493B-8DE4-789CBEE729D6}" dt="2022-04-28T00:21:09.991" v="0" actId="47"/>
        <pc:sldMkLst>
          <pc:docMk/>
          <pc:sldMk cId="2444665013" sldId="382"/>
        </pc:sldMkLst>
      </pc:sldChg>
      <pc:sldChg chg="del">
        <pc:chgData name="Petteri Kaskenpalo" userId="5efdb177581a5e88" providerId="LiveId" clId="{F7923264-1085-493B-8DE4-789CBEE729D6}" dt="2022-04-28T00:21:09.991" v="0" actId="47"/>
        <pc:sldMkLst>
          <pc:docMk/>
          <pc:sldMk cId="1738159910" sldId="384"/>
        </pc:sldMkLst>
      </pc:sldChg>
      <pc:sldChg chg="del">
        <pc:chgData name="Petteri Kaskenpalo" userId="5efdb177581a5e88" providerId="LiveId" clId="{F7923264-1085-493B-8DE4-789CBEE729D6}" dt="2022-04-28T00:21:09.991" v="0" actId="47"/>
        <pc:sldMkLst>
          <pc:docMk/>
          <pc:sldMk cId="458511355" sldId="385"/>
        </pc:sldMkLst>
      </pc:sldChg>
      <pc:sldChg chg="del">
        <pc:chgData name="Petteri Kaskenpalo" userId="5efdb177581a5e88" providerId="LiveId" clId="{F7923264-1085-493B-8DE4-789CBEE729D6}" dt="2022-04-28T00:21:09.991" v="0" actId="47"/>
        <pc:sldMkLst>
          <pc:docMk/>
          <pc:sldMk cId="1377154612" sldId="386"/>
        </pc:sldMkLst>
      </pc:sldChg>
      <pc:sldChg chg="del">
        <pc:chgData name="Petteri Kaskenpalo" userId="5efdb177581a5e88" providerId="LiveId" clId="{F7923264-1085-493B-8DE4-789CBEE729D6}" dt="2022-04-28T00:21:09.991" v="0" actId="47"/>
        <pc:sldMkLst>
          <pc:docMk/>
          <pc:sldMk cId="887359144" sldId="387"/>
        </pc:sldMkLst>
      </pc:sldChg>
      <pc:sldChg chg="del">
        <pc:chgData name="Petteri Kaskenpalo" userId="5efdb177581a5e88" providerId="LiveId" clId="{F7923264-1085-493B-8DE4-789CBEE729D6}" dt="2022-04-28T00:21:09.991" v="0" actId="47"/>
        <pc:sldMkLst>
          <pc:docMk/>
          <pc:sldMk cId="732978492" sldId="388"/>
        </pc:sldMkLst>
      </pc:sldChg>
      <pc:sldChg chg="del">
        <pc:chgData name="Petteri Kaskenpalo" userId="5efdb177581a5e88" providerId="LiveId" clId="{F7923264-1085-493B-8DE4-789CBEE729D6}" dt="2022-04-28T00:21:09.991" v="0" actId="47"/>
        <pc:sldMkLst>
          <pc:docMk/>
          <pc:sldMk cId="760489000" sldId="389"/>
        </pc:sldMkLst>
      </pc:sldChg>
      <pc:sldChg chg="del">
        <pc:chgData name="Petteri Kaskenpalo" userId="5efdb177581a5e88" providerId="LiveId" clId="{F7923264-1085-493B-8DE4-789CBEE729D6}" dt="2022-04-28T00:21:09.991" v="0" actId="47"/>
        <pc:sldMkLst>
          <pc:docMk/>
          <pc:sldMk cId="1453532316" sldId="390"/>
        </pc:sldMkLst>
      </pc:sldChg>
      <pc:sldChg chg="del">
        <pc:chgData name="Petteri Kaskenpalo" userId="5efdb177581a5e88" providerId="LiveId" clId="{F7923264-1085-493B-8DE4-789CBEE729D6}" dt="2022-04-28T00:21:09.991" v="0" actId="47"/>
        <pc:sldMkLst>
          <pc:docMk/>
          <pc:sldMk cId="2247016248" sldId="391"/>
        </pc:sldMkLst>
      </pc:sldChg>
      <pc:sldChg chg="del">
        <pc:chgData name="Petteri Kaskenpalo" userId="5efdb177581a5e88" providerId="LiveId" clId="{F7923264-1085-493B-8DE4-789CBEE729D6}" dt="2022-04-28T00:21:09.991" v="0" actId="47"/>
        <pc:sldMkLst>
          <pc:docMk/>
          <pc:sldMk cId="1917415982" sldId="392"/>
        </pc:sldMkLst>
      </pc:sldChg>
      <pc:sldChg chg="del">
        <pc:chgData name="Petteri Kaskenpalo" userId="5efdb177581a5e88" providerId="LiveId" clId="{F7923264-1085-493B-8DE4-789CBEE729D6}" dt="2022-04-28T00:21:09.991" v="0" actId="47"/>
        <pc:sldMkLst>
          <pc:docMk/>
          <pc:sldMk cId="3280832959" sldId="393"/>
        </pc:sldMkLst>
      </pc:sldChg>
      <pc:sldChg chg="del">
        <pc:chgData name="Petteri Kaskenpalo" userId="5efdb177581a5e88" providerId="LiveId" clId="{F7923264-1085-493B-8DE4-789CBEE729D6}" dt="2022-04-28T00:21:09.991" v="0" actId="47"/>
        <pc:sldMkLst>
          <pc:docMk/>
          <pc:sldMk cId="1733214136" sldId="395"/>
        </pc:sldMkLst>
      </pc:sldChg>
      <pc:sldChg chg="del">
        <pc:chgData name="Petteri Kaskenpalo" userId="5efdb177581a5e88" providerId="LiveId" clId="{F7923264-1085-493B-8DE4-789CBEE729D6}" dt="2022-04-28T00:21:09.991" v="0" actId="47"/>
        <pc:sldMkLst>
          <pc:docMk/>
          <pc:sldMk cId="169025470" sldId="398"/>
        </pc:sldMkLst>
      </pc:sldChg>
      <pc:sldChg chg="modSp mod">
        <pc:chgData name="Petteri Kaskenpalo" userId="5efdb177581a5e88" providerId="LiveId" clId="{F7923264-1085-493B-8DE4-789CBEE729D6}" dt="2022-05-12T00:52:00.080" v="13" actId="27636"/>
        <pc:sldMkLst>
          <pc:docMk/>
          <pc:sldMk cId="3568492148" sldId="413"/>
        </pc:sldMkLst>
        <pc:spChg chg="mod">
          <ac:chgData name="Petteri Kaskenpalo" userId="5efdb177581a5e88" providerId="LiveId" clId="{F7923264-1085-493B-8DE4-789CBEE729D6}" dt="2022-05-12T00:52:00.080" v="13" actId="27636"/>
          <ac:spMkLst>
            <pc:docMk/>
            <pc:sldMk cId="3568492148" sldId="413"/>
            <ac:spMk id="4" creationId="{E5979A8C-7A98-43B9-B9B8-5D208804CAAF}"/>
          </ac:spMkLst>
        </pc:spChg>
      </pc:sldChg>
      <pc:sldChg chg="modSp mod">
        <pc:chgData name="Petteri Kaskenpalo" userId="5efdb177581a5e88" providerId="LiveId" clId="{F7923264-1085-493B-8DE4-789CBEE729D6}" dt="2022-05-12T00:58:59.063" v="28" actId="20577"/>
        <pc:sldMkLst>
          <pc:docMk/>
          <pc:sldMk cId="1770794725" sldId="482"/>
        </pc:sldMkLst>
        <pc:spChg chg="mod">
          <ac:chgData name="Petteri Kaskenpalo" userId="5efdb177581a5e88" providerId="LiveId" clId="{F7923264-1085-493B-8DE4-789CBEE729D6}" dt="2022-05-12T00:58:59.063" v="28" actId="20577"/>
          <ac:spMkLst>
            <pc:docMk/>
            <pc:sldMk cId="1770794725" sldId="482"/>
            <ac:spMk id="3" creationId="{26E083AB-1A94-4844-A72F-60B929EB468A}"/>
          </ac:spMkLst>
        </pc:spChg>
      </pc:sldChg>
      <pc:sldChg chg="modSp mod">
        <pc:chgData name="Petteri Kaskenpalo" userId="5efdb177581a5e88" providerId="LiveId" clId="{F7923264-1085-493B-8DE4-789CBEE729D6}" dt="2022-05-12T00:51:10.164" v="12" actId="20577"/>
        <pc:sldMkLst>
          <pc:docMk/>
          <pc:sldMk cId="2067495630" sldId="483"/>
        </pc:sldMkLst>
        <pc:spChg chg="mod">
          <ac:chgData name="Petteri Kaskenpalo" userId="5efdb177581a5e88" providerId="LiveId" clId="{F7923264-1085-493B-8DE4-789CBEE729D6}" dt="2022-05-12T00:51:10.164" v="12" actId="20577"/>
          <ac:spMkLst>
            <pc:docMk/>
            <pc:sldMk cId="2067495630" sldId="483"/>
            <ac:spMk id="2" creationId="{4C994551-E1EE-4656-A471-644242C9B28E}"/>
          </ac:spMkLst>
        </pc:spChg>
        <pc:spChg chg="mod">
          <ac:chgData name="Petteri Kaskenpalo" userId="5efdb177581a5e88" providerId="LiveId" clId="{F7923264-1085-493B-8DE4-789CBEE729D6}" dt="2022-05-12T00:51:00.946" v="7" actId="27636"/>
          <ac:spMkLst>
            <pc:docMk/>
            <pc:sldMk cId="2067495630" sldId="483"/>
            <ac:spMk id="3" creationId="{717C8FD9-07CC-4814-89A2-BE41DF8D8232}"/>
          </ac:spMkLst>
        </pc:spChg>
      </pc:sldChg>
      <pc:sldChg chg="del">
        <pc:chgData name="Petteri Kaskenpalo" userId="5efdb177581a5e88" providerId="LiveId" clId="{F7923264-1085-493B-8DE4-789CBEE729D6}" dt="2022-04-28T00:21:09.991" v="0" actId="47"/>
        <pc:sldMkLst>
          <pc:docMk/>
          <pc:sldMk cId="2992872877" sldId="486"/>
        </pc:sldMkLst>
      </pc:sldChg>
      <pc:sldChg chg="new del">
        <pc:chgData name="Petteri Kaskenpalo" userId="5efdb177581a5e88" providerId="LiveId" clId="{F7923264-1085-493B-8DE4-789CBEE729D6}" dt="2022-04-28T00:21:52.941" v="3" actId="47"/>
        <pc:sldMkLst>
          <pc:docMk/>
          <pc:sldMk cId="1271244034" sldId="490"/>
        </pc:sldMkLst>
      </pc:sldChg>
      <pc:sldChg chg="add">
        <pc:chgData name="Petteri Kaskenpalo" userId="5efdb177581a5e88" providerId="LiveId" clId="{F7923264-1085-493B-8DE4-789CBEE729D6}" dt="2022-04-28T00:21:50.989" v="2"/>
        <pc:sldMkLst>
          <pc:docMk/>
          <pc:sldMk cId="3434606533" sldId="491"/>
        </pc:sldMkLst>
      </pc:sldChg>
    </pc:docChg>
  </pc:docChgLst>
  <pc:docChgLst>
    <pc:chgData name="Petteri Kaskenpalo" userId="5efdb177581a5e88" providerId="LiveId" clId="{836F6765-53E8-48CC-B501-E9BC16C393FE}"/>
    <pc:docChg chg="custSel modSld">
      <pc:chgData name="Petteri Kaskenpalo" userId="5efdb177581a5e88" providerId="LiveId" clId="{836F6765-53E8-48CC-B501-E9BC16C393FE}" dt="2022-01-07T15:37:43.216" v="3" actId="20577"/>
      <pc:docMkLst>
        <pc:docMk/>
      </pc:docMkLst>
      <pc:sldChg chg="modSp mod">
        <pc:chgData name="Petteri Kaskenpalo" userId="5efdb177581a5e88" providerId="LiveId" clId="{836F6765-53E8-48CC-B501-E9BC16C393FE}" dt="2022-01-06T05:53:34.931" v="2" actId="27636"/>
        <pc:sldMkLst>
          <pc:docMk/>
          <pc:sldMk cId="3395696713" sldId="256"/>
        </pc:sldMkLst>
        <pc:spChg chg="mod">
          <ac:chgData name="Petteri Kaskenpalo" userId="5efdb177581a5e88" providerId="LiveId" clId="{836F6765-53E8-48CC-B501-E9BC16C393FE}" dt="2022-01-06T05:53:34.931" v="2" actId="27636"/>
          <ac:spMkLst>
            <pc:docMk/>
            <pc:sldMk cId="3395696713" sldId="256"/>
            <ac:spMk id="3" creationId="{00000000-0000-0000-0000-000000000000}"/>
          </ac:spMkLst>
        </pc:spChg>
      </pc:sldChg>
      <pc:sldChg chg="modSp mod">
        <pc:chgData name="Petteri Kaskenpalo" userId="5efdb177581a5e88" providerId="LiveId" clId="{836F6765-53E8-48CC-B501-E9BC16C393FE}" dt="2022-01-07T15:37:43.216" v="3" actId="20577"/>
        <pc:sldMkLst>
          <pc:docMk/>
          <pc:sldMk cId="1917415982" sldId="392"/>
        </pc:sldMkLst>
        <pc:spChg chg="mod">
          <ac:chgData name="Petteri Kaskenpalo" userId="5efdb177581a5e88" providerId="LiveId" clId="{836F6765-53E8-48CC-B501-E9BC16C393FE}" dt="2022-01-07T15:37:43.216" v="3" actId="20577"/>
          <ac:spMkLst>
            <pc:docMk/>
            <pc:sldMk cId="1917415982" sldId="392"/>
            <ac:spMk id="2" creationId="{093BAD25-0FCB-43F8-806F-D029F780A379}"/>
          </ac:spMkLst>
        </pc:spChg>
      </pc:sldChg>
      <pc:sldChg chg="modSp mod">
        <pc:chgData name="Petteri Kaskenpalo" userId="5efdb177581a5e88" providerId="LiveId" clId="{836F6765-53E8-48CC-B501-E9BC16C393FE}" dt="2022-01-06T05:53:18.823" v="0" actId="27636"/>
        <pc:sldMkLst>
          <pc:docMk/>
          <pc:sldMk cId="3568492148" sldId="413"/>
        </pc:sldMkLst>
        <pc:spChg chg="mod">
          <ac:chgData name="Petteri Kaskenpalo" userId="5efdb177581a5e88" providerId="LiveId" clId="{836F6765-53E8-48CC-B501-E9BC16C393FE}" dt="2022-01-06T05:53:18.823" v="0" actId="27636"/>
          <ac:spMkLst>
            <pc:docMk/>
            <pc:sldMk cId="3568492148" sldId="413"/>
            <ac:spMk id="4" creationId="{E5979A8C-7A98-43B9-B9B8-5D208804CAA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A9C63D-6AC5-8145-9C44-5C1C7D444ECB}" type="datetimeFigureOut">
              <a:rPr lang="en-US" smtClean="0"/>
              <a:t>12/29/2022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020A60D-A7E2-A049-89B7-063BB0EB0B77}" type="slidenum">
              <a:rPr lang="en-US" smtClean="0"/>
              <a:t>‹#›</a:t>
            </a:fld>
            <a:endParaRPr lang="en-US"/>
          </a:p>
        </p:txBody>
      </p:sp>
    </p:spTree>
    <p:extLst>
      <p:ext uri="{BB962C8B-B14F-4D97-AF65-F5344CB8AC3E}">
        <p14:creationId xmlns:p14="http://schemas.microsoft.com/office/powerpoint/2010/main" val="3263176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2250D1-E266-4446-8750-D64D0C1F9D65}" type="datetimeFigureOut">
              <a:rPr lang="en-US" smtClean="0"/>
              <a:t>12/29/2022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1D5B6B-0C28-4447-9EA7-807C6E85CBB9}" type="slidenum">
              <a:rPr lang="en-US" smtClean="0"/>
              <a:t>‹#›</a:t>
            </a:fld>
            <a:endParaRPr lang="en-US"/>
          </a:p>
        </p:txBody>
      </p:sp>
    </p:spTree>
    <p:extLst>
      <p:ext uri="{BB962C8B-B14F-4D97-AF65-F5344CB8AC3E}">
        <p14:creationId xmlns:p14="http://schemas.microsoft.com/office/powerpoint/2010/main" val="41381248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a:t>
            </a:fld>
            <a:endParaRPr lang="en-US"/>
          </a:p>
        </p:txBody>
      </p:sp>
    </p:spTree>
    <p:extLst>
      <p:ext uri="{BB962C8B-B14F-4D97-AF65-F5344CB8AC3E}">
        <p14:creationId xmlns:p14="http://schemas.microsoft.com/office/powerpoint/2010/main" val="317834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12</a:t>
            </a:fld>
            <a:endParaRPr lang="en-US"/>
          </a:p>
        </p:txBody>
      </p:sp>
    </p:spTree>
    <p:extLst>
      <p:ext uri="{BB962C8B-B14F-4D97-AF65-F5344CB8AC3E}">
        <p14:creationId xmlns:p14="http://schemas.microsoft.com/office/powerpoint/2010/main" val="1984771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Waching</a:t>
            </a:r>
            <a:r>
              <a:rPr lang="en-US" dirty="0"/>
              <a:t> machine </a:t>
            </a:r>
            <a:r>
              <a:rPr lang="en-US" dirty="0" err="1"/>
              <a:t>remore</a:t>
            </a:r>
            <a:r>
              <a:rPr lang="en-US" dirty="0"/>
              <a:t> control app…</a:t>
            </a:r>
          </a:p>
        </p:txBody>
      </p:sp>
      <p:sp>
        <p:nvSpPr>
          <p:cNvPr id="4" name="Slide Number Placeholder 3"/>
          <p:cNvSpPr>
            <a:spLocks noGrp="1"/>
          </p:cNvSpPr>
          <p:nvPr>
            <p:ph type="sldNum" sz="quarter" idx="10"/>
          </p:nvPr>
        </p:nvSpPr>
        <p:spPr/>
        <p:txBody>
          <a:bodyPr/>
          <a:lstStyle/>
          <a:p>
            <a:fld id="{C01D5B6B-0C28-4447-9EA7-807C6E85CBB9}" type="slidenum">
              <a:rPr lang="en-US" smtClean="0"/>
              <a:t>13</a:t>
            </a:fld>
            <a:endParaRPr lang="en-US"/>
          </a:p>
        </p:txBody>
      </p:sp>
    </p:spTree>
    <p:extLst>
      <p:ext uri="{BB962C8B-B14F-4D97-AF65-F5344CB8AC3E}">
        <p14:creationId xmlns:p14="http://schemas.microsoft.com/office/powerpoint/2010/main" val="3751601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14</a:t>
            </a:fld>
            <a:endParaRPr lang="en-US"/>
          </a:p>
        </p:txBody>
      </p:sp>
    </p:spTree>
    <p:extLst>
      <p:ext uri="{BB962C8B-B14F-4D97-AF65-F5344CB8AC3E}">
        <p14:creationId xmlns:p14="http://schemas.microsoft.com/office/powerpoint/2010/main" val="764916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15</a:t>
            </a:fld>
            <a:endParaRPr lang="en-US"/>
          </a:p>
        </p:txBody>
      </p:sp>
    </p:spTree>
    <p:extLst>
      <p:ext uri="{BB962C8B-B14F-4D97-AF65-F5344CB8AC3E}">
        <p14:creationId xmlns:p14="http://schemas.microsoft.com/office/powerpoint/2010/main" val="3395765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16</a:t>
            </a:fld>
            <a:endParaRPr lang="en-US"/>
          </a:p>
        </p:txBody>
      </p:sp>
    </p:spTree>
    <p:extLst>
      <p:ext uri="{BB962C8B-B14F-4D97-AF65-F5344CB8AC3E}">
        <p14:creationId xmlns:p14="http://schemas.microsoft.com/office/powerpoint/2010/main" val="399453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17</a:t>
            </a:fld>
            <a:endParaRPr lang="en-US"/>
          </a:p>
        </p:txBody>
      </p:sp>
    </p:spTree>
    <p:extLst>
      <p:ext uri="{BB962C8B-B14F-4D97-AF65-F5344CB8AC3E}">
        <p14:creationId xmlns:p14="http://schemas.microsoft.com/office/powerpoint/2010/main" val="1733401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18</a:t>
            </a:fld>
            <a:endParaRPr lang="en-US"/>
          </a:p>
        </p:txBody>
      </p:sp>
    </p:spTree>
    <p:extLst>
      <p:ext uri="{BB962C8B-B14F-4D97-AF65-F5344CB8AC3E}">
        <p14:creationId xmlns:p14="http://schemas.microsoft.com/office/powerpoint/2010/main" val="39706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19</a:t>
            </a:fld>
            <a:endParaRPr lang="en-US"/>
          </a:p>
        </p:txBody>
      </p:sp>
    </p:spTree>
    <p:extLst>
      <p:ext uri="{BB962C8B-B14F-4D97-AF65-F5344CB8AC3E}">
        <p14:creationId xmlns:p14="http://schemas.microsoft.com/office/powerpoint/2010/main" val="87876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20</a:t>
            </a:fld>
            <a:endParaRPr lang="en-US"/>
          </a:p>
        </p:txBody>
      </p:sp>
    </p:spTree>
    <p:extLst>
      <p:ext uri="{BB962C8B-B14F-4D97-AF65-F5344CB8AC3E}">
        <p14:creationId xmlns:p14="http://schemas.microsoft.com/office/powerpoint/2010/main" val="1963410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21</a:t>
            </a:fld>
            <a:endParaRPr lang="en-US"/>
          </a:p>
        </p:txBody>
      </p:sp>
    </p:spTree>
    <p:extLst>
      <p:ext uri="{BB962C8B-B14F-4D97-AF65-F5344CB8AC3E}">
        <p14:creationId xmlns:p14="http://schemas.microsoft.com/office/powerpoint/2010/main" val="3524883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a:t>
            </a:fld>
            <a:endParaRPr lang="en-US"/>
          </a:p>
        </p:txBody>
      </p:sp>
    </p:spTree>
    <p:extLst>
      <p:ext uri="{BB962C8B-B14F-4D97-AF65-F5344CB8AC3E}">
        <p14:creationId xmlns:p14="http://schemas.microsoft.com/office/powerpoint/2010/main" val="62160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22</a:t>
            </a:fld>
            <a:endParaRPr lang="en-US"/>
          </a:p>
        </p:txBody>
      </p:sp>
    </p:spTree>
    <p:extLst>
      <p:ext uri="{BB962C8B-B14F-4D97-AF65-F5344CB8AC3E}">
        <p14:creationId xmlns:p14="http://schemas.microsoft.com/office/powerpoint/2010/main" val="57871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23</a:t>
            </a:fld>
            <a:endParaRPr lang="en-US"/>
          </a:p>
        </p:txBody>
      </p:sp>
    </p:spTree>
    <p:extLst>
      <p:ext uri="{BB962C8B-B14F-4D97-AF65-F5344CB8AC3E}">
        <p14:creationId xmlns:p14="http://schemas.microsoft.com/office/powerpoint/2010/main" val="678428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24</a:t>
            </a:fld>
            <a:endParaRPr lang="en-US"/>
          </a:p>
        </p:txBody>
      </p:sp>
    </p:spTree>
    <p:extLst>
      <p:ext uri="{BB962C8B-B14F-4D97-AF65-F5344CB8AC3E}">
        <p14:creationId xmlns:p14="http://schemas.microsoft.com/office/powerpoint/2010/main" val="1297782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25</a:t>
            </a:fld>
            <a:endParaRPr lang="en-US"/>
          </a:p>
        </p:txBody>
      </p:sp>
    </p:spTree>
    <p:extLst>
      <p:ext uri="{BB962C8B-B14F-4D97-AF65-F5344CB8AC3E}">
        <p14:creationId xmlns:p14="http://schemas.microsoft.com/office/powerpoint/2010/main" val="4221880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26</a:t>
            </a:fld>
            <a:endParaRPr lang="en-US"/>
          </a:p>
        </p:txBody>
      </p:sp>
    </p:spTree>
    <p:extLst>
      <p:ext uri="{BB962C8B-B14F-4D97-AF65-F5344CB8AC3E}">
        <p14:creationId xmlns:p14="http://schemas.microsoft.com/office/powerpoint/2010/main" val="1511472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27</a:t>
            </a:fld>
            <a:endParaRPr lang="en-US"/>
          </a:p>
        </p:txBody>
      </p:sp>
    </p:spTree>
    <p:extLst>
      <p:ext uri="{BB962C8B-B14F-4D97-AF65-F5344CB8AC3E}">
        <p14:creationId xmlns:p14="http://schemas.microsoft.com/office/powerpoint/2010/main" val="2112827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28</a:t>
            </a:fld>
            <a:endParaRPr lang="en-US"/>
          </a:p>
        </p:txBody>
      </p:sp>
    </p:spTree>
    <p:extLst>
      <p:ext uri="{BB962C8B-B14F-4D97-AF65-F5344CB8AC3E}">
        <p14:creationId xmlns:p14="http://schemas.microsoft.com/office/powerpoint/2010/main" val="2840149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29</a:t>
            </a:fld>
            <a:endParaRPr lang="en-US"/>
          </a:p>
        </p:txBody>
      </p:sp>
    </p:spTree>
    <p:extLst>
      <p:ext uri="{BB962C8B-B14F-4D97-AF65-F5344CB8AC3E}">
        <p14:creationId xmlns:p14="http://schemas.microsoft.com/office/powerpoint/2010/main" val="2555961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30</a:t>
            </a:fld>
            <a:endParaRPr lang="en-US"/>
          </a:p>
        </p:txBody>
      </p:sp>
    </p:spTree>
    <p:extLst>
      <p:ext uri="{BB962C8B-B14F-4D97-AF65-F5344CB8AC3E}">
        <p14:creationId xmlns:p14="http://schemas.microsoft.com/office/powerpoint/2010/main" val="2088869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31</a:t>
            </a:fld>
            <a:endParaRPr lang="en-US"/>
          </a:p>
        </p:txBody>
      </p:sp>
    </p:spTree>
    <p:extLst>
      <p:ext uri="{BB962C8B-B14F-4D97-AF65-F5344CB8AC3E}">
        <p14:creationId xmlns:p14="http://schemas.microsoft.com/office/powerpoint/2010/main" val="265759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a:t>
            </a:fld>
            <a:endParaRPr lang="en-US"/>
          </a:p>
        </p:txBody>
      </p:sp>
    </p:spTree>
    <p:extLst>
      <p:ext uri="{BB962C8B-B14F-4D97-AF65-F5344CB8AC3E}">
        <p14:creationId xmlns:p14="http://schemas.microsoft.com/office/powerpoint/2010/main" val="1781899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32</a:t>
            </a:fld>
            <a:endParaRPr lang="en-US"/>
          </a:p>
        </p:txBody>
      </p:sp>
    </p:spTree>
    <p:extLst>
      <p:ext uri="{BB962C8B-B14F-4D97-AF65-F5344CB8AC3E}">
        <p14:creationId xmlns:p14="http://schemas.microsoft.com/office/powerpoint/2010/main" val="2565784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33</a:t>
            </a:fld>
            <a:endParaRPr lang="en-US"/>
          </a:p>
        </p:txBody>
      </p:sp>
    </p:spTree>
    <p:extLst>
      <p:ext uri="{BB962C8B-B14F-4D97-AF65-F5344CB8AC3E}">
        <p14:creationId xmlns:p14="http://schemas.microsoft.com/office/powerpoint/2010/main" val="1735714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34</a:t>
            </a:fld>
            <a:endParaRPr lang="en-US"/>
          </a:p>
        </p:txBody>
      </p:sp>
    </p:spTree>
    <p:extLst>
      <p:ext uri="{BB962C8B-B14F-4D97-AF65-F5344CB8AC3E}">
        <p14:creationId xmlns:p14="http://schemas.microsoft.com/office/powerpoint/2010/main" val="1114505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35</a:t>
            </a:fld>
            <a:endParaRPr lang="en-US"/>
          </a:p>
        </p:txBody>
      </p:sp>
    </p:spTree>
    <p:extLst>
      <p:ext uri="{BB962C8B-B14F-4D97-AF65-F5344CB8AC3E}">
        <p14:creationId xmlns:p14="http://schemas.microsoft.com/office/powerpoint/2010/main" val="2443180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36</a:t>
            </a:fld>
            <a:endParaRPr lang="en-US"/>
          </a:p>
        </p:txBody>
      </p:sp>
    </p:spTree>
    <p:extLst>
      <p:ext uri="{BB962C8B-B14F-4D97-AF65-F5344CB8AC3E}">
        <p14:creationId xmlns:p14="http://schemas.microsoft.com/office/powerpoint/2010/main" val="3773183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37</a:t>
            </a:fld>
            <a:endParaRPr lang="en-US"/>
          </a:p>
        </p:txBody>
      </p:sp>
    </p:spTree>
    <p:extLst>
      <p:ext uri="{BB962C8B-B14F-4D97-AF65-F5344CB8AC3E}">
        <p14:creationId xmlns:p14="http://schemas.microsoft.com/office/powerpoint/2010/main" val="2714151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38</a:t>
            </a:fld>
            <a:endParaRPr lang="en-US"/>
          </a:p>
        </p:txBody>
      </p:sp>
    </p:spTree>
    <p:extLst>
      <p:ext uri="{BB962C8B-B14F-4D97-AF65-F5344CB8AC3E}">
        <p14:creationId xmlns:p14="http://schemas.microsoft.com/office/powerpoint/2010/main" val="3334323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39</a:t>
            </a:fld>
            <a:endParaRPr lang="en-US"/>
          </a:p>
        </p:txBody>
      </p:sp>
    </p:spTree>
    <p:extLst>
      <p:ext uri="{BB962C8B-B14F-4D97-AF65-F5344CB8AC3E}">
        <p14:creationId xmlns:p14="http://schemas.microsoft.com/office/powerpoint/2010/main" val="784566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40</a:t>
            </a:fld>
            <a:endParaRPr lang="en-US"/>
          </a:p>
        </p:txBody>
      </p:sp>
    </p:spTree>
    <p:extLst>
      <p:ext uri="{BB962C8B-B14F-4D97-AF65-F5344CB8AC3E}">
        <p14:creationId xmlns:p14="http://schemas.microsoft.com/office/powerpoint/2010/main" val="4066103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41</a:t>
            </a:fld>
            <a:endParaRPr lang="en-US"/>
          </a:p>
        </p:txBody>
      </p:sp>
    </p:spTree>
    <p:extLst>
      <p:ext uri="{BB962C8B-B14F-4D97-AF65-F5344CB8AC3E}">
        <p14:creationId xmlns:p14="http://schemas.microsoft.com/office/powerpoint/2010/main" val="155532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r>
              <a:rPr lang="en-US" baseline="0" dirty="0"/>
              <a:t> : </a:t>
            </a:r>
          </a:p>
          <a:p>
            <a:r>
              <a:rPr lang="en-US" baseline="0" dirty="0"/>
              <a:t>http://www.bbc.com/news/magazine-31602745</a:t>
            </a:r>
          </a:p>
          <a:p>
            <a:endParaRPr lang="en-US" baseline="0" dirty="0"/>
          </a:p>
          <a:p>
            <a:r>
              <a:rPr lang="en-US" dirty="0"/>
              <a:t>https://lmjabreu.com/post/why-and-how-to-avoid-hamburger-menus/</a:t>
            </a:r>
          </a:p>
        </p:txBody>
      </p:sp>
      <p:sp>
        <p:nvSpPr>
          <p:cNvPr id="4" name="Slide Number Placeholder 3"/>
          <p:cNvSpPr>
            <a:spLocks noGrp="1"/>
          </p:cNvSpPr>
          <p:nvPr>
            <p:ph type="sldNum" sz="quarter" idx="10"/>
          </p:nvPr>
        </p:nvSpPr>
        <p:spPr/>
        <p:txBody>
          <a:bodyPr/>
          <a:lstStyle/>
          <a:p>
            <a:fld id="{C01D5B6B-0C28-4447-9EA7-807C6E85CBB9}" type="slidenum">
              <a:rPr lang="en-US" smtClean="0"/>
              <a:t>5</a:t>
            </a:fld>
            <a:endParaRPr lang="en-US"/>
          </a:p>
        </p:txBody>
      </p:sp>
    </p:spTree>
    <p:extLst>
      <p:ext uri="{BB962C8B-B14F-4D97-AF65-F5344CB8AC3E}">
        <p14:creationId xmlns:p14="http://schemas.microsoft.com/office/powerpoint/2010/main" val="402812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42</a:t>
            </a:fld>
            <a:endParaRPr lang="en-US"/>
          </a:p>
        </p:txBody>
      </p:sp>
    </p:spTree>
    <p:extLst>
      <p:ext uri="{BB962C8B-B14F-4D97-AF65-F5344CB8AC3E}">
        <p14:creationId xmlns:p14="http://schemas.microsoft.com/office/powerpoint/2010/main" val="2331285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43</a:t>
            </a:fld>
            <a:endParaRPr lang="en-US"/>
          </a:p>
        </p:txBody>
      </p:sp>
    </p:spTree>
    <p:extLst>
      <p:ext uri="{BB962C8B-B14F-4D97-AF65-F5344CB8AC3E}">
        <p14:creationId xmlns:p14="http://schemas.microsoft.com/office/powerpoint/2010/main" val="3454483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44</a:t>
            </a:fld>
            <a:endParaRPr lang="en-US"/>
          </a:p>
        </p:txBody>
      </p:sp>
    </p:spTree>
    <p:extLst>
      <p:ext uri="{BB962C8B-B14F-4D97-AF65-F5344CB8AC3E}">
        <p14:creationId xmlns:p14="http://schemas.microsoft.com/office/powerpoint/2010/main" val="296355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45</a:t>
            </a:fld>
            <a:endParaRPr lang="en-US"/>
          </a:p>
        </p:txBody>
      </p:sp>
    </p:spTree>
    <p:extLst>
      <p:ext uri="{BB962C8B-B14F-4D97-AF65-F5344CB8AC3E}">
        <p14:creationId xmlns:p14="http://schemas.microsoft.com/office/powerpoint/2010/main" val="2945293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46</a:t>
            </a:fld>
            <a:endParaRPr lang="en-US"/>
          </a:p>
        </p:txBody>
      </p:sp>
    </p:spTree>
    <p:extLst>
      <p:ext uri="{BB962C8B-B14F-4D97-AF65-F5344CB8AC3E}">
        <p14:creationId xmlns:p14="http://schemas.microsoft.com/office/powerpoint/2010/main" val="2815792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47</a:t>
            </a:fld>
            <a:endParaRPr lang="en-US"/>
          </a:p>
        </p:txBody>
      </p:sp>
    </p:spTree>
    <p:extLst>
      <p:ext uri="{BB962C8B-B14F-4D97-AF65-F5344CB8AC3E}">
        <p14:creationId xmlns:p14="http://schemas.microsoft.com/office/powerpoint/2010/main" val="2322430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48</a:t>
            </a:fld>
            <a:endParaRPr lang="en-US"/>
          </a:p>
        </p:txBody>
      </p:sp>
    </p:spTree>
    <p:extLst>
      <p:ext uri="{BB962C8B-B14F-4D97-AF65-F5344CB8AC3E}">
        <p14:creationId xmlns:p14="http://schemas.microsoft.com/office/powerpoint/2010/main" val="2923858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49</a:t>
            </a:fld>
            <a:endParaRPr lang="en-US"/>
          </a:p>
        </p:txBody>
      </p:sp>
    </p:spTree>
    <p:extLst>
      <p:ext uri="{BB962C8B-B14F-4D97-AF65-F5344CB8AC3E}">
        <p14:creationId xmlns:p14="http://schemas.microsoft.com/office/powerpoint/2010/main" val="2191275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50</a:t>
            </a:fld>
            <a:endParaRPr lang="en-US"/>
          </a:p>
        </p:txBody>
      </p:sp>
    </p:spTree>
    <p:extLst>
      <p:ext uri="{BB962C8B-B14F-4D97-AF65-F5344CB8AC3E}">
        <p14:creationId xmlns:p14="http://schemas.microsoft.com/office/powerpoint/2010/main" val="2525747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51</a:t>
            </a:fld>
            <a:endParaRPr lang="en-US"/>
          </a:p>
        </p:txBody>
      </p:sp>
    </p:spTree>
    <p:extLst>
      <p:ext uri="{BB962C8B-B14F-4D97-AF65-F5344CB8AC3E}">
        <p14:creationId xmlns:p14="http://schemas.microsoft.com/office/powerpoint/2010/main" val="78189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7</a:t>
            </a:fld>
            <a:endParaRPr lang="en-US"/>
          </a:p>
        </p:txBody>
      </p:sp>
    </p:spTree>
    <p:extLst>
      <p:ext uri="{BB962C8B-B14F-4D97-AF65-F5344CB8AC3E}">
        <p14:creationId xmlns:p14="http://schemas.microsoft.com/office/powerpoint/2010/main" val="1195831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52</a:t>
            </a:fld>
            <a:endParaRPr lang="en-US"/>
          </a:p>
        </p:txBody>
      </p:sp>
    </p:spTree>
    <p:extLst>
      <p:ext uri="{BB962C8B-B14F-4D97-AF65-F5344CB8AC3E}">
        <p14:creationId xmlns:p14="http://schemas.microsoft.com/office/powerpoint/2010/main" val="3022170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79</a:t>
            </a:fld>
            <a:endParaRPr lang="en-US"/>
          </a:p>
        </p:txBody>
      </p:sp>
    </p:spTree>
    <p:extLst>
      <p:ext uri="{BB962C8B-B14F-4D97-AF65-F5344CB8AC3E}">
        <p14:creationId xmlns:p14="http://schemas.microsoft.com/office/powerpoint/2010/main" val="51021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8</a:t>
            </a:fld>
            <a:endParaRPr lang="en-US"/>
          </a:p>
        </p:txBody>
      </p:sp>
    </p:spTree>
    <p:extLst>
      <p:ext uri="{BB962C8B-B14F-4D97-AF65-F5344CB8AC3E}">
        <p14:creationId xmlns:p14="http://schemas.microsoft.com/office/powerpoint/2010/main" val="362684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9</a:t>
            </a:fld>
            <a:endParaRPr lang="en-US"/>
          </a:p>
        </p:txBody>
      </p:sp>
    </p:spTree>
    <p:extLst>
      <p:ext uri="{BB962C8B-B14F-4D97-AF65-F5344CB8AC3E}">
        <p14:creationId xmlns:p14="http://schemas.microsoft.com/office/powerpoint/2010/main" val="3478660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customer and Existing Customer look like buttons,</a:t>
            </a:r>
            <a:r>
              <a:rPr lang="en-US" baseline="0" dirty="0"/>
              <a:t> but they are not</a:t>
            </a:r>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10</a:t>
            </a:fld>
            <a:endParaRPr lang="en-US"/>
          </a:p>
        </p:txBody>
      </p:sp>
    </p:spTree>
    <p:extLst>
      <p:ext uri="{BB962C8B-B14F-4D97-AF65-F5344CB8AC3E}">
        <p14:creationId xmlns:p14="http://schemas.microsoft.com/office/powerpoint/2010/main" val="3075236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customer and Existing Customer look like buttons,</a:t>
            </a:r>
            <a:r>
              <a:rPr lang="en-US" baseline="0" dirty="0"/>
              <a:t> but they are not</a:t>
            </a:r>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11</a:t>
            </a:fld>
            <a:endParaRPr lang="en-US"/>
          </a:p>
        </p:txBody>
      </p:sp>
    </p:spTree>
    <p:extLst>
      <p:ext uri="{BB962C8B-B14F-4D97-AF65-F5344CB8AC3E}">
        <p14:creationId xmlns:p14="http://schemas.microsoft.com/office/powerpoint/2010/main" val="2403730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909DC64-C0DF-4B54-AC9E-69A093D9669D}" type="datetime1">
              <a:rPr lang="en-AU" smtClean="0"/>
              <a:t>29/12/2022</a:t>
            </a:fld>
            <a:endParaRPr lang="en-US" dirty="0"/>
          </a:p>
        </p:txBody>
      </p:sp>
      <p:sp>
        <p:nvSpPr>
          <p:cNvPr id="5" name="Footer Placeholder 4"/>
          <p:cNvSpPr>
            <a:spLocks noGrp="1"/>
          </p:cNvSpPr>
          <p:nvPr>
            <p:ph type="ftr" sz="quarter" idx="11"/>
          </p:nvPr>
        </p:nvSpPr>
        <p:spPr/>
        <p:txBody>
          <a:bodyPr/>
          <a:lstStyle/>
          <a:p>
            <a:r>
              <a:rPr lang="en-US"/>
              <a:t>CP1403/1803 - DESIGN THINKING</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pic>
        <p:nvPicPr>
          <p:cNvPr id="8" name="Picture 7"/>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E91026-5FFF-4E9F-831E-C2C47D34735C}" type="datetime1">
              <a:rPr lang="en-AU" smtClean="0"/>
              <a:t>29/12/2022</a:t>
            </a:fld>
            <a:endParaRPr lang="en-US"/>
          </a:p>
        </p:txBody>
      </p:sp>
      <p:sp>
        <p:nvSpPr>
          <p:cNvPr id="5" name="Footer Placeholder 4"/>
          <p:cNvSpPr>
            <a:spLocks noGrp="1"/>
          </p:cNvSpPr>
          <p:nvPr>
            <p:ph type="ftr" sz="quarter" idx="11"/>
          </p:nvPr>
        </p:nvSpPr>
        <p:spPr/>
        <p:txBody>
          <a:bodyPr/>
          <a:lstStyle/>
          <a:p>
            <a:r>
              <a:rPr lang="en-US"/>
              <a:t>CP1403/1803 - DESIGN THINKING</a:t>
            </a:r>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3242E-22B6-414C-A312-97DC69B045C5}" type="datetime1">
              <a:rPr lang="en-AU" smtClean="0"/>
              <a:t>29/12/2022</a:t>
            </a:fld>
            <a:endParaRPr lang="en-US"/>
          </a:p>
        </p:txBody>
      </p:sp>
      <p:sp>
        <p:nvSpPr>
          <p:cNvPr id="5" name="Footer Placeholder 4"/>
          <p:cNvSpPr>
            <a:spLocks noGrp="1"/>
          </p:cNvSpPr>
          <p:nvPr>
            <p:ph type="ftr" sz="quarter" idx="11"/>
          </p:nvPr>
        </p:nvSpPr>
        <p:spPr/>
        <p:txBody>
          <a:bodyPr/>
          <a:lstStyle/>
          <a:p>
            <a:r>
              <a:rPr lang="en-US"/>
              <a:t>CP1403/1803 - DESIGN THINKING</a:t>
            </a:r>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257175" indent="-257175">
              <a:buFont typeface="Wingdings" charset="2"/>
              <a:buChar char="§"/>
              <a:defRPr sz="1800">
                <a:latin typeface="Muli"/>
              </a:defRPr>
            </a:lvl1pPr>
            <a:lvl2pPr marL="557213" indent="-214313">
              <a:buFont typeface="Wingdings" charset="2"/>
              <a:buChar char="§"/>
              <a:defRPr sz="1650">
                <a:latin typeface="Muli"/>
              </a:defRPr>
            </a:lvl2pPr>
            <a:lvl3pPr marL="857250" indent="-171450">
              <a:buFont typeface="Wingdings" charset="2"/>
              <a:buChar char="§"/>
              <a:defRPr sz="1500">
                <a:latin typeface="Muli"/>
              </a:defRPr>
            </a:lvl3pPr>
            <a:lvl4pPr marL="1200150" indent="-171450">
              <a:buFont typeface="Wingdings" charset="2"/>
              <a:buChar char="§"/>
              <a:defRPr sz="1350">
                <a:latin typeface="Muli"/>
              </a:defRPr>
            </a:lvl4pPr>
            <a:lvl5pPr marL="1543050" indent="-171450">
              <a:buFont typeface="Wingdings" charset="2"/>
              <a:buChar char="§"/>
              <a:defRPr sz="1200">
                <a:latin typeface="Muli"/>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8" name="Bild 4"/>
          <p:cNvPicPr>
            <a:picLocks noChangeAspect="1"/>
          </p:cNvPicPr>
          <p:nvPr userDrawn="1"/>
        </p:nvPicPr>
        <p:blipFill rotWithShape="1">
          <a:blip r:embed="rId2">
            <a:extLst>
              <a:ext uri="{28A0092B-C50C-407E-A947-70E740481C1C}">
                <a14:useLocalDpi xmlns:a14="http://schemas.microsoft.com/office/drawing/2010/main" val="0"/>
              </a:ext>
            </a:extLst>
          </a:blip>
          <a:srcRect r="64590"/>
          <a:stretch/>
        </p:blipFill>
        <p:spPr>
          <a:xfrm>
            <a:off x="170840" y="4661044"/>
            <a:ext cx="550498" cy="405000"/>
          </a:xfrm>
          <a:prstGeom prst="rect">
            <a:avLst/>
          </a:prstGeom>
        </p:spPr>
      </p:pic>
      <p:sp>
        <p:nvSpPr>
          <p:cNvPr id="13" name="Datumsplatzhalter 3">
            <a:extLst>
              <a:ext uri="{FF2B5EF4-FFF2-40B4-BE49-F238E27FC236}">
                <a16:creationId xmlns:a16="http://schemas.microsoft.com/office/drawing/2014/main" id="{CD4B7E03-0500-4816-AF8E-86E6A8375770}"/>
              </a:ext>
            </a:extLst>
          </p:cNvPr>
          <p:cNvSpPr>
            <a:spLocks noGrp="1"/>
          </p:cNvSpPr>
          <p:nvPr>
            <p:ph type="dt" sz="half" idx="2"/>
          </p:nvPr>
        </p:nvSpPr>
        <p:spPr>
          <a:xfrm>
            <a:off x="1040536" y="4803045"/>
            <a:ext cx="1034754" cy="273844"/>
          </a:xfrm>
          <a:prstGeom prst="rect">
            <a:avLst/>
          </a:prstGeom>
        </p:spPr>
        <p:txBody>
          <a:bodyPr vert="horz" lIns="91440" tIns="45720" rIns="91440" bIns="45720" rtlCol="0" anchor="ctr"/>
          <a:lstStyle>
            <a:lvl1pPr algn="l">
              <a:defRPr sz="900">
                <a:solidFill>
                  <a:schemeClr val="tx1">
                    <a:tint val="75000"/>
                  </a:schemeClr>
                </a:solidFill>
                <a:latin typeface="Verdana Pro Light" panose="020B0304030504040204" pitchFamily="34" charset="0"/>
                <a:cs typeface="Verdana Pro Light" panose="020B0304030504040204" pitchFamily="34" charset="0"/>
              </a:defRPr>
            </a:lvl1pPr>
          </a:lstStyle>
          <a:p>
            <a:fld id="{04BDD5F5-AE18-45A4-B3CE-8824499D2553}" type="datetime1">
              <a:rPr lang="en-AU" smtClean="0"/>
              <a:t>29/12/2022</a:t>
            </a:fld>
            <a:endParaRPr lang="de-DE"/>
          </a:p>
        </p:txBody>
      </p:sp>
      <p:sp>
        <p:nvSpPr>
          <p:cNvPr id="14" name="Fußzeilenplatzhalter 4">
            <a:extLst>
              <a:ext uri="{FF2B5EF4-FFF2-40B4-BE49-F238E27FC236}">
                <a16:creationId xmlns:a16="http://schemas.microsoft.com/office/drawing/2014/main" id="{69BA98CC-CEBE-4708-B75B-B56613C0B0C8}"/>
              </a:ext>
            </a:extLst>
          </p:cNvPr>
          <p:cNvSpPr>
            <a:spLocks noGrp="1"/>
          </p:cNvSpPr>
          <p:nvPr>
            <p:ph type="ftr" sz="quarter" idx="3"/>
          </p:nvPr>
        </p:nvSpPr>
        <p:spPr>
          <a:xfrm>
            <a:off x="3024000" y="4803045"/>
            <a:ext cx="3096000" cy="273844"/>
          </a:xfrm>
          <a:prstGeom prst="rect">
            <a:avLst/>
          </a:prstGeom>
        </p:spPr>
        <p:txBody>
          <a:bodyPr vert="horz" lIns="91440" tIns="45720" rIns="91440" bIns="45720" rtlCol="0" anchor="ctr"/>
          <a:lstStyle>
            <a:lvl1pPr algn="ctr">
              <a:defRPr sz="750">
                <a:solidFill>
                  <a:schemeClr val="tx1">
                    <a:tint val="75000"/>
                  </a:schemeClr>
                </a:solidFill>
                <a:latin typeface="Verdana Pro Light" panose="020B0304030504040204" pitchFamily="34" charset="0"/>
                <a:cs typeface="Verdana Pro Light" panose="020B0304030504040204" pitchFamily="34" charset="0"/>
              </a:defRPr>
            </a:lvl1pPr>
          </a:lstStyle>
          <a:p>
            <a:r>
              <a:rPr lang="en-US"/>
              <a:t>CP1403/1803 - DESIGN THINKING</a:t>
            </a:r>
            <a:endParaRPr lang="de-DE" dirty="0"/>
          </a:p>
        </p:txBody>
      </p:sp>
      <p:sp>
        <p:nvSpPr>
          <p:cNvPr id="15" name="Foliennummernplatzhalter 5">
            <a:extLst>
              <a:ext uri="{FF2B5EF4-FFF2-40B4-BE49-F238E27FC236}">
                <a16:creationId xmlns:a16="http://schemas.microsoft.com/office/drawing/2014/main" id="{5928FC4F-04FD-43BB-B41E-7B09A7D555BC}"/>
              </a:ext>
            </a:extLst>
          </p:cNvPr>
          <p:cNvSpPr>
            <a:spLocks noGrp="1"/>
          </p:cNvSpPr>
          <p:nvPr>
            <p:ph type="sldNum" sz="quarter" idx="4"/>
          </p:nvPr>
        </p:nvSpPr>
        <p:spPr>
          <a:xfrm>
            <a:off x="8197796" y="4803045"/>
            <a:ext cx="489005" cy="273844"/>
          </a:xfrm>
          <a:prstGeom prst="rect">
            <a:avLst/>
          </a:prstGeom>
        </p:spPr>
        <p:txBody>
          <a:bodyPr vert="horz" lIns="91440" tIns="45720" rIns="91440" bIns="45720" rtlCol="0" anchor="ctr"/>
          <a:lstStyle>
            <a:lvl1pPr algn="r">
              <a:defRPr sz="900">
                <a:solidFill>
                  <a:schemeClr val="tx1">
                    <a:tint val="75000"/>
                  </a:schemeClr>
                </a:solidFill>
                <a:latin typeface="Verdana Pro Light" panose="020B0304030504040204" pitchFamily="34" charset="0"/>
                <a:cs typeface="Verdana Pro Light" panose="020B0304030504040204" pitchFamily="34" charset="0"/>
              </a:defRPr>
            </a:lvl1pPr>
          </a:lstStyle>
          <a:p>
            <a:fld id="{36EA1323-965C-0742-806D-06C14CDC1E0E}" type="slidenum">
              <a:rPr lang="de-DE" smtClean="0"/>
              <a:pPr/>
              <a:t>‹#›</a:t>
            </a:fld>
            <a:endParaRPr lang="de-DE"/>
          </a:p>
        </p:txBody>
      </p:sp>
      <p:cxnSp>
        <p:nvCxnSpPr>
          <p:cNvPr id="18" name="Straight Connector 17">
            <a:extLst>
              <a:ext uri="{FF2B5EF4-FFF2-40B4-BE49-F238E27FC236}">
                <a16:creationId xmlns:a16="http://schemas.microsoft.com/office/drawing/2014/main" id="{A762E136-F9E6-46BB-8588-BA88327EF5A7}"/>
              </a:ext>
            </a:extLst>
          </p:cNvPr>
          <p:cNvCxnSpPr/>
          <p:nvPr userDrawn="1"/>
        </p:nvCxnSpPr>
        <p:spPr>
          <a:xfrm>
            <a:off x="-17846" y="1063228"/>
            <a:ext cx="9169103" cy="15566"/>
          </a:xfrm>
          <a:prstGeom prst="line">
            <a:avLst/>
          </a:prstGeom>
          <a:ln w="19050">
            <a:solidFill>
              <a:srgbClr val="0E4194"/>
            </a:solidFill>
          </a:ln>
          <a:effectLst/>
        </p:spPr>
        <p:style>
          <a:lnRef idx="2">
            <a:schemeClr val="accent1"/>
          </a:lnRef>
          <a:fillRef idx="0">
            <a:schemeClr val="accent1"/>
          </a:fillRef>
          <a:effectRef idx="1">
            <a:schemeClr val="accent1"/>
          </a:effectRef>
          <a:fontRef idx="minor">
            <a:schemeClr val="tx1"/>
          </a:fontRef>
        </p:style>
      </p:cxnSp>
      <p:sp>
        <p:nvSpPr>
          <p:cNvPr id="19" name="Titelplatzhalter 1">
            <a:extLst>
              <a:ext uri="{FF2B5EF4-FFF2-40B4-BE49-F238E27FC236}">
                <a16:creationId xmlns:a16="http://schemas.microsoft.com/office/drawing/2014/main" id="{B6E1AC53-0911-493A-BF3C-7335E0C8B1F5}"/>
              </a:ext>
            </a:extLst>
          </p:cNvPr>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de-DE" dirty="0"/>
              <a:t>Mastertitelformat bearbeiten</a:t>
            </a:r>
          </a:p>
        </p:txBody>
      </p:sp>
    </p:spTree>
    <p:extLst>
      <p:ext uri="{BB962C8B-B14F-4D97-AF65-F5344CB8AC3E}">
        <p14:creationId xmlns:p14="http://schemas.microsoft.com/office/powerpoint/2010/main" val="605767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3" name="Datumsplatzhalter 2"/>
          <p:cNvSpPr>
            <a:spLocks noGrp="1"/>
          </p:cNvSpPr>
          <p:nvPr>
            <p:ph type="dt" sz="half" idx="10"/>
          </p:nvPr>
        </p:nvSpPr>
        <p:spPr>
          <a:xfrm rot="16200000">
            <a:off x="8436855" y="340056"/>
            <a:ext cx="776066" cy="365125"/>
          </a:xfrm>
        </p:spPr>
        <p:txBody>
          <a:bodyPr/>
          <a:lstStyle/>
          <a:p>
            <a:fld id="{3FB51B0E-CF5B-4AEA-8E79-797F0F2A74E9}" type="datetime1">
              <a:rPr lang="en-AU" smtClean="0"/>
              <a:t>29/12/2022</a:t>
            </a:fld>
            <a:endParaRPr lang="de-DE"/>
          </a:p>
        </p:txBody>
      </p:sp>
      <p:sp>
        <p:nvSpPr>
          <p:cNvPr id="4" name="Fußzeilenplatzhalter 3"/>
          <p:cNvSpPr>
            <a:spLocks noGrp="1"/>
          </p:cNvSpPr>
          <p:nvPr>
            <p:ph type="ftr" sz="quarter" idx="11"/>
          </p:nvPr>
        </p:nvSpPr>
        <p:spPr>
          <a:xfrm rot="16200000">
            <a:off x="7663887" y="2309481"/>
            <a:ext cx="2322000" cy="365125"/>
          </a:xfrm>
        </p:spPr>
        <p:txBody>
          <a:bodyPr/>
          <a:lstStyle/>
          <a:p>
            <a:r>
              <a:rPr lang="en-US"/>
              <a:t>CP1403/1803 - DESIGN THINKING</a:t>
            </a:r>
            <a:endParaRPr lang="de-DE"/>
          </a:p>
        </p:txBody>
      </p:sp>
      <p:sp>
        <p:nvSpPr>
          <p:cNvPr id="5" name="Foliennummernplatzhalter 4"/>
          <p:cNvSpPr>
            <a:spLocks noGrp="1"/>
          </p:cNvSpPr>
          <p:nvPr>
            <p:ph type="sldNum" sz="quarter" idx="12"/>
          </p:nvPr>
        </p:nvSpPr>
        <p:spPr>
          <a:xfrm>
            <a:off x="8642325" y="4849501"/>
            <a:ext cx="489005" cy="273844"/>
          </a:xfrm>
        </p:spPr>
        <p:txBody>
          <a:bodyPr/>
          <a:lstStyle/>
          <a:p>
            <a:fld id="{36EA1323-965C-0742-806D-06C14CDC1E0E}" type="slidenum">
              <a:rPr lang="de-DE" smtClean="0"/>
              <a:t>‹#›</a:t>
            </a:fld>
            <a:endParaRPr lang="de-DE"/>
          </a:p>
        </p:txBody>
      </p:sp>
      <p:pic>
        <p:nvPicPr>
          <p:cNvPr id="7" name="Bild 4"/>
          <p:cNvPicPr>
            <a:picLocks noChangeAspect="1"/>
          </p:cNvPicPr>
          <p:nvPr userDrawn="1"/>
        </p:nvPicPr>
        <p:blipFill rotWithShape="1">
          <a:blip r:embed="rId2">
            <a:extLst>
              <a:ext uri="{28A0092B-C50C-407E-A947-70E740481C1C}">
                <a14:useLocalDpi xmlns:a14="http://schemas.microsoft.com/office/drawing/2010/main" val="0"/>
              </a:ext>
            </a:extLst>
          </a:blip>
          <a:srcRect r="64590"/>
          <a:stretch/>
        </p:blipFill>
        <p:spPr>
          <a:xfrm>
            <a:off x="170840" y="4661044"/>
            <a:ext cx="550498" cy="405000"/>
          </a:xfrm>
          <a:prstGeom prst="rect">
            <a:avLst/>
          </a:prstGeom>
        </p:spPr>
      </p:pic>
      <p:cxnSp>
        <p:nvCxnSpPr>
          <p:cNvPr id="8" name="Straight Connector 7">
            <a:extLst>
              <a:ext uri="{FF2B5EF4-FFF2-40B4-BE49-F238E27FC236}">
                <a16:creationId xmlns:a16="http://schemas.microsoft.com/office/drawing/2014/main" id="{FB61CCB0-F365-4CA9-B5B9-68ECDBED9DF6}"/>
              </a:ext>
            </a:extLst>
          </p:cNvPr>
          <p:cNvCxnSpPr>
            <a:cxnSpLocks/>
          </p:cNvCxnSpPr>
          <p:nvPr userDrawn="1"/>
        </p:nvCxnSpPr>
        <p:spPr>
          <a:xfrm flipH="1" flipV="1">
            <a:off x="1151022" y="-2"/>
            <a:ext cx="1" cy="5123346"/>
          </a:xfrm>
          <a:prstGeom prst="line">
            <a:avLst/>
          </a:prstGeom>
          <a:ln w="19050">
            <a:solidFill>
              <a:srgbClr val="0E4194"/>
            </a:solidFill>
          </a:ln>
          <a:effectLst/>
        </p:spPr>
        <p:style>
          <a:lnRef idx="2">
            <a:schemeClr val="accent1"/>
          </a:lnRef>
          <a:fillRef idx="0">
            <a:schemeClr val="accent1"/>
          </a:fillRef>
          <a:effectRef idx="1">
            <a:schemeClr val="accent1"/>
          </a:effectRef>
          <a:fontRef idx="minor">
            <a:schemeClr val="tx1"/>
          </a:fontRef>
        </p:style>
      </p:cxnSp>
      <p:sp>
        <p:nvSpPr>
          <p:cNvPr id="9" name="Titelplatzhalter 1">
            <a:extLst>
              <a:ext uri="{FF2B5EF4-FFF2-40B4-BE49-F238E27FC236}">
                <a16:creationId xmlns:a16="http://schemas.microsoft.com/office/drawing/2014/main" id="{CC072652-4F75-4610-B68D-A1A954F47686}"/>
              </a:ext>
            </a:extLst>
          </p:cNvPr>
          <p:cNvSpPr>
            <a:spLocks noGrp="1"/>
          </p:cNvSpPr>
          <p:nvPr>
            <p:ph type="title"/>
          </p:nvPr>
        </p:nvSpPr>
        <p:spPr>
          <a:xfrm rot="16200000">
            <a:off x="-1632237" y="1763998"/>
            <a:ext cx="4432871" cy="1143000"/>
          </a:xfrm>
          <a:prstGeom prst="rect">
            <a:avLst/>
          </a:prstGeom>
        </p:spPr>
        <p:txBody>
          <a:bodyPr vert="horz" lIns="91440" tIns="45720" rIns="91440" bIns="45720" rtlCol="0" anchor="b">
            <a:normAutofit/>
          </a:bodyPr>
          <a:lstStyle/>
          <a:p>
            <a:r>
              <a:rPr lang="de-DE" dirty="0"/>
              <a:t>Mastertitelformat bearbeiten</a:t>
            </a:r>
          </a:p>
        </p:txBody>
      </p:sp>
    </p:spTree>
    <p:extLst>
      <p:ext uri="{BB962C8B-B14F-4D97-AF65-F5344CB8AC3E}">
        <p14:creationId xmlns:p14="http://schemas.microsoft.com/office/powerpoint/2010/main" val="1583370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page - Teal">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095375" y="273845"/>
            <a:ext cx="7886700" cy="994172"/>
          </a:xfrm>
          <a:prstGeom prst="rect">
            <a:avLst/>
          </a:prstGeom>
        </p:spPr>
        <p:txBody>
          <a:bodyPr vert="horz" lIns="91440" tIns="45720" rIns="91440" bIns="45720" rtlCol="0" anchor="ctr">
            <a:normAutofit/>
          </a:bodyPr>
          <a:lstStyle>
            <a:lvl1pPr>
              <a:defRPr>
                <a:solidFill>
                  <a:srgbClr val="339FAD"/>
                </a:solidFill>
              </a:defRPr>
            </a:lvl1pPr>
          </a:lstStyle>
          <a:p>
            <a:r>
              <a:rPr lang="en-US" dirty="0"/>
              <a:t>Click to edit Master title style</a:t>
            </a:r>
            <a:endParaRPr lang="en-NZ" dirty="0"/>
          </a:p>
        </p:txBody>
      </p:sp>
      <p:sp>
        <p:nvSpPr>
          <p:cNvPr id="12" name="Text Placeholder 11"/>
          <p:cNvSpPr>
            <a:spLocks noGrp="1"/>
          </p:cNvSpPr>
          <p:nvPr>
            <p:ph type="body" sz="quarter" idx="13"/>
          </p:nvPr>
        </p:nvSpPr>
        <p:spPr>
          <a:xfrm>
            <a:off x="1095375" y="1383397"/>
            <a:ext cx="7886700" cy="3263504"/>
          </a:xfrm>
        </p:spPr>
        <p:txBody>
          <a:bodyPr/>
          <a:lstStyle>
            <a:lvl1pPr>
              <a:buClr>
                <a:srgbClr val="339FAD"/>
              </a:buClr>
              <a:defRPr/>
            </a:lvl1pPr>
            <a:lvl2pPr>
              <a:buClr>
                <a:srgbClr val="339FAD"/>
              </a:buClr>
              <a:defRPr/>
            </a:lvl2pPr>
            <a:lvl3pPr>
              <a:buClr>
                <a:srgbClr val="339FAD"/>
              </a:buClr>
              <a:defRPr/>
            </a:lvl3pPr>
            <a:lvl4pPr>
              <a:buClr>
                <a:srgbClr val="339FAD"/>
              </a:buClr>
              <a:defRPr/>
            </a:lvl4pPr>
            <a:lvl5pPr>
              <a:buClr>
                <a:srgbClr val="339FAD"/>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1154945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0A87E8-A965-461B-B91F-2480790FA9C3}" type="datetime1">
              <a:rPr lang="en-AU" smtClean="0"/>
              <a:t>29/12/2022</a:t>
            </a:fld>
            <a:endParaRPr lang="en-US"/>
          </a:p>
        </p:txBody>
      </p:sp>
      <p:sp>
        <p:nvSpPr>
          <p:cNvPr id="5" name="Footer Placeholder 4"/>
          <p:cNvSpPr>
            <a:spLocks noGrp="1"/>
          </p:cNvSpPr>
          <p:nvPr>
            <p:ph type="ftr" sz="quarter" idx="11"/>
          </p:nvPr>
        </p:nvSpPr>
        <p:spPr/>
        <p:txBody>
          <a:bodyPr/>
          <a:lstStyle/>
          <a:p>
            <a:r>
              <a:rPr lang="en-US"/>
              <a:t>CP1403/1803 - DESIGN THINKING</a:t>
            </a:r>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8" name="Picture 7"/>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657465-EEE4-4B01-96AF-D8D53939DE55}" type="datetime1">
              <a:rPr lang="en-AU" smtClean="0"/>
              <a:t>29/12/2022</a:t>
            </a:fld>
            <a:endParaRPr lang="en-US"/>
          </a:p>
        </p:txBody>
      </p:sp>
      <p:sp>
        <p:nvSpPr>
          <p:cNvPr id="5" name="Footer Placeholder 4"/>
          <p:cNvSpPr>
            <a:spLocks noGrp="1"/>
          </p:cNvSpPr>
          <p:nvPr>
            <p:ph type="ftr" sz="quarter" idx="11"/>
          </p:nvPr>
        </p:nvSpPr>
        <p:spPr/>
        <p:txBody>
          <a:bodyPr/>
          <a:lstStyle/>
          <a:p>
            <a:r>
              <a:rPr lang="en-US"/>
              <a:t>CP1403/1803 - DESIGN THINKING</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6FAEEE-8CA4-403D-A5A6-35B150A922BA}" type="datetime1">
              <a:rPr lang="en-AU" smtClean="0"/>
              <a:t>29/12/2022</a:t>
            </a:fld>
            <a:endParaRPr lang="en-US"/>
          </a:p>
        </p:txBody>
      </p:sp>
      <p:sp>
        <p:nvSpPr>
          <p:cNvPr id="6" name="Footer Placeholder 5"/>
          <p:cNvSpPr>
            <a:spLocks noGrp="1"/>
          </p:cNvSpPr>
          <p:nvPr>
            <p:ph type="ftr" sz="quarter" idx="11"/>
          </p:nvPr>
        </p:nvSpPr>
        <p:spPr/>
        <p:txBody>
          <a:bodyPr/>
          <a:lstStyle/>
          <a:p>
            <a:r>
              <a:rPr lang="en-US"/>
              <a:t>CP1403/1803 - DESIGN THINKING</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8" name="Picture 7"/>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FFA144-4DEB-4B0B-B168-055915009C20}" type="datetime1">
              <a:rPr lang="en-AU" smtClean="0"/>
              <a:t>29/12/2022</a:t>
            </a:fld>
            <a:endParaRPr lang="en-US"/>
          </a:p>
        </p:txBody>
      </p:sp>
      <p:sp>
        <p:nvSpPr>
          <p:cNvPr id="8" name="Footer Placeholder 7"/>
          <p:cNvSpPr>
            <a:spLocks noGrp="1"/>
          </p:cNvSpPr>
          <p:nvPr>
            <p:ph type="ftr" sz="quarter" idx="11"/>
          </p:nvPr>
        </p:nvSpPr>
        <p:spPr/>
        <p:txBody>
          <a:bodyPr/>
          <a:lstStyle/>
          <a:p>
            <a:r>
              <a:rPr lang="en-US"/>
              <a:t>CP1403/1803 - DESIGN THINKING</a:t>
            </a:r>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pic>
        <p:nvPicPr>
          <p:cNvPr id="10" name="Picture 9"/>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D530B3-9359-464F-B33C-C0836625CA28}" type="datetime1">
              <a:rPr lang="en-AU" smtClean="0"/>
              <a:t>29/12/2022</a:t>
            </a:fld>
            <a:endParaRPr lang="en-US"/>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pic>
        <p:nvPicPr>
          <p:cNvPr id="6" name="Picture 5"/>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70AD63-3F87-43CD-8E98-2FFE63085F8B}" type="datetime1">
              <a:rPr lang="en-AU" smtClean="0"/>
              <a:t>29/12/2022</a:t>
            </a:fld>
            <a:endParaRPr lang="en-US"/>
          </a:p>
        </p:txBody>
      </p:sp>
      <p:sp>
        <p:nvSpPr>
          <p:cNvPr id="3" name="Footer Placeholder 2"/>
          <p:cNvSpPr>
            <a:spLocks noGrp="1"/>
          </p:cNvSpPr>
          <p:nvPr>
            <p:ph type="ftr" sz="quarter" idx="11"/>
          </p:nvPr>
        </p:nvSpPr>
        <p:spPr/>
        <p:txBody>
          <a:bodyPr/>
          <a:lstStyle/>
          <a:p>
            <a:r>
              <a:rPr lang="en-US"/>
              <a:t>CP1403/1803 - DESIGN THINKING</a:t>
            </a:r>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3E1D8-C1F2-4B39-AACF-0672A4B692AC}" type="datetime1">
              <a:rPr lang="en-AU" smtClean="0"/>
              <a:t>29/12/2022</a:t>
            </a:fld>
            <a:endParaRPr lang="en-US"/>
          </a:p>
        </p:txBody>
      </p:sp>
      <p:sp>
        <p:nvSpPr>
          <p:cNvPr id="6" name="Footer Placeholder 5"/>
          <p:cNvSpPr>
            <a:spLocks noGrp="1"/>
          </p:cNvSpPr>
          <p:nvPr>
            <p:ph type="ftr" sz="quarter" idx="11"/>
          </p:nvPr>
        </p:nvSpPr>
        <p:spPr/>
        <p:txBody>
          <a:bodyPr/>
          <a:lstStyle/>
          <a:p>
            <a:r>
              <a:rPr lang="en-US"/>
              <a:t>CP1403/1803 - DESIGN THINKING</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72EF5B-133F-44F3-82FE-A476367EA6DD}" type="datetime1">
              <a:rPr lang="en-AU" smtClean="0"/>
              <a:t>29/12/2022</a:t>
            </a:fld>
            <a:endParaRPr lang="en-US"/>
          </a:p>
        </p:txBody>
      </p:sp>
      <p:sp>
        <p:nvSpPr>
          <p:cNvPr id="6" name="Footer Placeholder 5"/>
          <p:cNvSpPr>
            <a:spLocks noGrp="1"/>
          </p:cNvSpPr>
          <p:nvPr>
            <p:ph type="ftr" sz="quarter" idx="11"/>
          </p:nvPr>
        </p:nvSpPr>
        <p:spPr/>
        <p:txBody>
          <a:bodyPr/>
          <a:lstStyle/>
          <a:p>
            <a:r>
              <a:rPr lang="en-US"/>
              <a:t>CP1403/1803 - DESIGN THINKING</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1B8D683-33AD-4A73-84D1-F1915CC6725F}" type="datetime1">
              <a:rPr lang="en-AU" smtClean="0"/>
              <a:t>29/12/2022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CP1403/1803 - DESIGN THINKING</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 id="2147493467" r:id="rId12"/>
    <p:sldLayoutId id="2147493468" r:id="rId13"/>
    <p:sldLayoutId id="2147493469" r:id="rId1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miro.com/templates/app-wireframe-too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ui-patterns.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developer.yahoo.com/ypatterns/" TargetMode="External"/><Relationship Id="rId4" Type="http://schemas.openxmlformats.org/officeDocument/2006/relationships/hyperlink" Target="http://pttrns.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hyperlink" Target="https://lawsofux.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lmjabreu.com/post/why-and-how-to-avoid-hamburger-menus/" TargetMode="External"/><Relationship Id="rId2" Type="http://schemas.openxmlformats.org/officeDocument/2006/relationships/hyperlink" Target="http://www.bbc.com/news/magazine-31602745" TargetMode="External"/><Relationship Id="rId1" Type="http://schemas.openxmlformats.org/officeDocument/2006/relationships/slideLayout" Target="../slideLayouts/slideLayout2.xml"/><Relationship Id="rId4" Type="http://schemas.openxmlformats.org/officeDocument/2006/relationships/hyperlink" Target="https://lawsofux.com/jakobs-law/"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bbc.com/worklife/article/20200827-how-survivorship-bias-can-cause-you-to-make-mistakes"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visualcapitalist.com/every-single-cognitive-bia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smashingmagazine.com/2017/10/avoid-bias-ux-feedback/"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smashingmagazine.com/2017/10/avoid-bias-ux-feedback/"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smashingmagazine.com/2017/10/avoid-bias-ux-feedback/"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45.svg"/></Relationships>
</file>

<file path=ppt/slides/_rels/slide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s://youtu.be/aWQUSiOZ0x8"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04119"/>
            <a:ext cx="7772400" cy="1102519"/>
          </a:xfrm>
        </p:spPr>
        <p:txBody>
          <a:bodyPr>
            <a:normAutofit/>
          </a:bodyPr>
          <a:lstStyle/>
          <a:p>
            <a:r>
              <a:rPr lang="en-US" dirty="0"/>
              <a:t>Design Principles &amp; Patterns</a:t>
            </a:r>
          </a:p>
        </p:txBody>
      </p:sp>
      <p:sp>
        <p:nvSpPr>
          <p:cNvPr id="3" name="Subtitle 2"/>
          <p:cNvSpPr>
            <a:spLocks noGrp="1"/>
          </p:cNvSpPr>
          <p:nvPr>
            <p:ph type="subTitle" idx="1"/>
          </p:nvPr>
        </p:nvSpPr>
        <p:spPr/>
        <p:txBody>
          <a:bodyPr>
            <a:normAutofit/>
          </a:bodyPr>
          <a:lstStyle/>
          <a:p>
            <a:r>
              <a:rPr lang="en-US" dirty="0"/>
              <a:t>CP1403</a:t>
            </a:r>
          </a:p>
          <a:p>
            <a:r>
              <a:rPr lang="en-US" dirty="0"/>
              <a:t>Design Thinking</a:t>
            </a:r>
          </a:p>
          <a:p>
            <a:endParaRPr lang="en-US" dirty="0"/>
          </a:p>
        </p:txBody>
      </p:sp>
      <p:sp>
        <p:nvSpPr>
          <p:cNvPr id="4" name="Footer Placeholder 3"/>
          <p:cNvSpPr>
            <a:spLocks noGrp="1"/>
          </p:cNvSpPr>
          <p:nvPr>
            <p:ph type="ftr" sz="quarter" idx="11"/>
          </p:nvPr>
        </p:nvSpPr>
        <p:spPr/>
        <p:txBody>
          <a:bodyPr/>
          <a:lstStyle/>
          <a:p>
            <a:r>
              <a:rPr lang="en-US"/>
              <a:t>CP1403/1803 - DESIGN THINKING</a:t>
            </a:r>
            <a:endParaRPr lang="en-US" dirty="0"/>
          </a:p>
        </p:txBody>
      </p:sp>
      <p:sp>
        <p:nvSpPr>
          <p:cNvPr id="5" name="Slide Number Placeholder 4"/>
          <p:cNvSpPr>
            <a:spLocks noGrp="1"/>
          </p:cNvSpPr>
          <p:nvPr>
            <p:ph type="sldNum" sz="quarter" idx="12"/>
          </p:nvPr>
        </p:nvSpPr>
        <p:spPr/>
        <p:txBody>
          <a:bodyPr/>
          <a:lstStyle/>
          <a:p>
            <a:fld id="{AF88E988-FB04-AB4E-BE5A-59F242AF7F7A}" type="slidenum">
              <a:rPr lang="en-US" smtClean="0"/>
              <a:t>1</a:t>
            </a:fld>
            <a:endParaRPr lang="en-US"/>
          </a:p>
        </p:txBody>
      </p:sp>
    </p:spTree>
    <p:extLst>
      <p:ext uri="{BB962C8B-B14F-4D97-AF65-F5344CB8AC3E}">
        <p14:creationId xmlns:p14="http://schemas.microsoft.com/office/powerpoint/2010/main" val="3395696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Examples of Affordance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10</a:t>
            </a:fld>
            <a:endParaRPr lang="en-US"/>
          </a:p>
        </p:txBody>
      </p:sp>
      <p:pic>
        <p:nvPicPr>
          <p:cNvPr id="1026" name="Picture 2" descr="https://designingforux.files.wordpress.com/2013/05/ph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318" y="1197171"/>
            <a:ext cx="2566507" cy="34361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789215" y="925286"/>
            <a:ext cx="4283316" cy="3567112"/>
          </a:xfrm>
          <a:prstGeom prst="rect">
            <a:avLst/>
          </a:prstGeom>
        </p:spPr>
      </p:pic>
    </p:spTree>
    <p:extLst>
      <p:ext uri="{BB962C8B-B14F-4D97-AF65-F5344CB8AC3E}">
        <p14:creationId xmlns:p14="http://schemas.microsoft.com/office/powerpoint/2010/main" val="367899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Examples of Affordance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11</a:t>
            </a:fld>
            <a:endParaRPr lang="en-US"/>
          </a:p>
        </p:txBody>
      </p:sp>
      <p:pic>
        <p:nvPicPr>
          <p:cNvPr id="2050" name="Picture 2" descr="https://cdn.tutsplus.com/active/uploads/legacy/tuts/354_designTipsPart1/images/afforda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821" y="1197429"/>
            <a:ext cx="4568358" cy="302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4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 the User’s Mental Model</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12</a:t>
            </a:fld>
            <a:endParaRPr lang="en-US"/>
          </a:p>
        </p:txBody>
      </p:sp>
      <p:pic>
        <p:nvPicPr>
          <p:cNvPr id="3074" name="Picture 2" descr="Mental model of 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674" y="1261224"/>
            <a:ext cx="4228651" cy="316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289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1731"/>
            <a:ext cx="8001000" cy="1102519"/>
          </a:xfrm>
        </p:spPr>
        <p:txBody>
          <a:bodyPr>
            <a:normAutofit fontScale="90000"/>
          </a:bodyPr>
          <a:lstStyle/>
          <a:p>
            <a:pPr algn="l"/>
            <a:r>
              <a:rPr lang="en-US" sz="3600" dirty="0">
                <a:solidFill>
                  <a:srgbClr val="0070C0"/>
                </a:solidFill>
              </a:rPr>
              <a:t>Activity 2  Group Discussion (5 minutes)</a:t>
            </a:r>
            <a:br>
              <a:rPr lang="en-US" sz="3600" dirty="0">
                <a:solidFill>
                  <a:srgbClr val="0070C0"/>
                </a:solidFill>
              </a:rPr>
            </a:br>
            <a:r>
              <a:rPr lang="en-US" sz="3600" dirty="0">
                <a:solidFill>
                  <a:srgbClr val="0070C0"/>
                </a:solidFill>
              </a:rPr>
              <a:t>Do you agree or disagree the following sentence ? Why? </a:t>
            </a:r>
            <a:br>
              <a:rPr lang="en-US" sz="3600" dirty="0">
                <a:solidFill>
                  <a:srgbClr val="0070C0"/>
                </a:solidFill>
              </a:rPr>
            </a:br>
            <a:br>
              <a:rPr lang="en-US" dirty="0">
                <a:solidFill>
                  <a:srgbClr val="0070C0"/>
                </a:solidFill>
              </a:rPr>
            </a:br>
            <a:r>
              <a:rPr lang="en-US" i="1" dirty="0"/>
              <a:t>The closer an application mimics the way we use real-world products, the better the user experience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1167183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Avoid Modal States and Disruptions &amp; Be available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14</a:t>
            </a:fld>
            <a:endParaRPr lang="en-US"/>
          </a:p>
        </p:txBody>
      </p:sp>
      <p:sp>
        <p:nvSpPr>
          <p:cNvPr id="6" name="Content Placeholder 2"/>
          <p:cNvSpPr txBox="1">
            <a:spLocks/>
          </p:cNvSpPr>
          <p:nvPr/>
        </p:nvSpPr>
        <p:spPr>
          <a:xfrm>
            <a:off x="304800" y="1289065"/>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800" dirty="0"/>
              <a:t>The last thing you want is to stop users in their tracks while they’re in the middle of doing something.</a:t>
            </a:r>
          </a:p>
          <a:p>
            <a:pPr lvl="1" algn="just"/>
            <a:r>
              <a:rPr lang="en-US" sz="2400" dirty="0"/>
              <a:t>Use appropriate type of notifications / alerts</a:t>
            </a:r>
            <a:endParaRPr lang="en-US" dirty="0"/>
          </a:p>
          <a:p>
            <a:pPr algn="just"/>
            <a:endParaRPr lang="en-US" sz="2800" dirty="0"/>
          </a:p>
          <a:p>
            <a:pPr algn="just"/>
            <a:r>
              <a:rPr lang="en-US" sz="2400" dirty="0"/>
              <a:t>However, at the same time you need to make sure information needed is easily accessible (available immediately on screen) to the user</a:t>
            </a:r>
          </a:p>
          <a:p>
            <a:pPr lvl="1" algn="just"/>
            <a:r>
              <a:rPr lang="en-US" sz="2000" dirty="0"/>
              <a:t>E.g. pass order history, instead of asking users to input order ID/# number</a:t>
            </a:r>
          </a:p>
          <a:p>
            <a:pPr algn="just"/>
            <a:endParaRPr lang="en-US" sz="2800" dirty="0"/>
          </a:p>
        </p:txBody>
      </p:sp>
    </p:spTree>
    <p:extLst>
      <p:ext uri="{BB962C8B-B14F-4D97-AF65-F5344CB8AC3E}">
        <p14:creationId xmlns:p14="http://schemas.microsoft.com/office/powerpoint/2010/main" val="3180920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Avoid Modal States and Disruptions &amp; Be available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15</a:t>
            </a:fld>
            <a:endParaRPr lang="en-US"/>
          </a:p>
        </p:txBody>
      </p:sp>
      <p:pic>
        <p:nvPicPr>
          <p:cNvPr id="3" name="Picture 2"/>
          <p:cNvPicPr>
            <a:picLocks noChangeAspect="1"/>
          </p:cNvPicPr>
          <p:nvPr/>
        </p:nvPicPr>
        <p:blipFill>
          <a:blip r:embed="rId3"/>
          <a:stretch>
            <a:fillRect/>
          </a:stretch>
        </p:blipFill>
        <p:spPr>
          <a:xfrm>
            <a:off x="2006586" y="1063230"/>
            <a:ext cx="5014700" cy="3545622"/>
          </a:xfrm>
          <a:prstGeom prst="rect">
            <a:avLst/>
          </a:prstGeom>
        </p:spPr>
      </p:pic>
    </p:spTree>
    <p:extLst>
      <p:ext uri="{BB962C8B-B14F-4D97-AF65-F5344CB8AC3E}">
        <p14:creationId xmlns:p14="http://schemas.microsoft.com/office/powerpoint/2010/main" val="3625928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Give Good Feedback</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16</a:t>
            </a:fld>
            <a:endParaRPr lang="en-US"/>
          </a:p>
        </p:txBody>
      </p:sp>
      <p:sp>
        <p:nvSpPr>
          <p:cNvPr id="6" name="Content Placeholder 2"/>
          <p:cNvSpPr txBox="1">
            <a:spLocks/>
          </p:cNvSpPr>
          <p:nvPr/>
        </p:nvSpPr>
        <p:spPr>
          <a:xfrm>
            <a:off x="304800" y="1289065"/>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800" dirty="0"/>
              <a:t>Feedback and responsiveness go hand in hand and are extremely important for facilitating flow</a:t>
            </a:r>
          </a:p>
          <a:p>
            <a:pPr algn="just"/>
            <a:r>
              <a:rPr lang="en-US" sz="2800" dirty="0"/>
              <a:t>Users shouldn’t have to guess whether they touched or clicked something</a:t>
            </a:r>
          </a:p>
          <a:p>
            <a:pPr lvl="1" algn="just"/>
            <a:r>
              <a:rPr lang="en-US" sz="2400" dirty="0"/>
              <a:t>Avoid screen locking: user clicks something, and the screen becomes unresponsive and locks until the system is done “thinking.”</a:t>
            </a:r>
          </a:p>
        </p:txBody>
      </p:sp>
    </p:spTree>
    <p:extLst>
      <p:ext uri="{BB962C8B-B14F-4D97-AF65-F5344CB8AC3E}">
        <p14:creationId xmlns:p14="http://schemas.microsoft.com/office/powerpoint/2010/main" val="65638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Reduce Clutter</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17</a:t>
            </a:fld>
            <a:endParaRPr lang="en-US"/>
          </a:p>
        </p:txBody>
      </p:sp>
      <p:pic>
        <p:nvPicPr>
          <p:cNvPr id="6" name="Picture 5"/>
          <p:cNvPicPr>
            <a:picLocks noChangeAspect="1"/>
          </p:cNvPicPr>
          <p:nvPr/>
        </p:nvPicPr>
        <p:blipFill>
          <a:blip r:embed="rId3"/>
          <a:stretch>
            <a:fillRect/>
          </a:stretch>
        </p:blipFill>
        <p:spPr>
          <a:xfrm>
            <a:off x="666750" y="1157287"/>
            <a:ext cx="7810500" cy="3286125"/>
          </a:xfrm>
          <a:prstGeom prst="rect">
            <a:avLst/>
          </a:prstGeom>
        </p:spPr>
      </p:pic>
      <p:sp>
        <p:nvSpPr>
          <p:cNvPr id="7" name="Rectangle 6"/>
          <p:cNvSpPr/>
          <p:nvPr/>
        </p:nvSpPr>
        <p:spPr>
          <a:xfrm>
            <a:off x="1763485" y="4143672"/>
            <a:ext cx="6049736" cy="369332"/>
          </a:xfrm>
          <a:prstGeom prst="rect">
            <a:avLst/>
          </a:prstGeom>
        </p:spPr>
        <p:txBody>
          <a:bodyPr wrap="square">
            <a:spAutoFit/>
          </a:bodyPr>
          <a:lstStyle/>
          <a:p>
            <a:r>
              <a:rPr lang="en-US" b="1" dirty="0">
                <a:latin typeface="+mj-lt"/>
              </a:rPr>
              <a:t>Show features only when they’re relevant and needed</a:t>
            </a:r>
          </a:p>
        </p:txBody>
      </p:sp>
    </p:spTree>
    <p:extLst>
      <p:ext uri="{BB962C8B-B14F-4D97-AF65-F5344CB8AC3E}">
        <p14:creationId xmlns:p14="http://schemas.microsoft.com/office/powerpoint/2010/main" val="546743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Ergonomics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18</a:t>
            </a:fld>
            <a:endParaRPr lang="en-US"/>
          </a:p>
        </p:txBody>
      </p:sp>
      <p:sp>
        <p:nvSpPr>
          <p:cNvPr id="6" name="Content Placeholder 2"/>
          <p:cNvSpPr txBox="1">
            <a:spLocks/>
          </p:cNvSpPr>
          <p:nvPr/>
        </p:nvSpPr>
        <p:spPr>
          <a:xfrm>
            <a:off x="304800" y="962494"/>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400" dirty="0"/>
              <a:t>Ergonomics is the discipline of design committed to making products fit nicely with the human body, mentally and physically</a:t>
            </a:r>
          </a:p>
          <a:p>
            <a:pPr algn="just"/>
            <a:r>
              <a:rPr lang="en-US" sz="2400" dirty="0"/>
              <a:t>For software/application design, these areas are the most </a:t>
            </a:r>
            <a:r>
              <a:rPr lang="en-US" sz="2400" dirty="0" err="1"/>
              <a:t>relevent</a:t>
            </a:r>
            <a:endParaRPr lang="en-US" sz="2400" dirty="0"/>
          </a:p>
          <a:p>
            <a:pPr lvl="1" algn="just"/>
            <a:r>
              <a:rPr lang="en-US" sz="2000" b="1" dirty="0"/>
              <a:t>Muscle Fatigue</a:t>
            </a:r>
          </a:p>
          <a:p>
            <a:pPr lvl="1" algn="just"/>
            <a:r>
              <a:rPr lang="en-US" sz="2000" b="1" dirty="0"/>
              <a:t>Field of View and Peripheral Vision</a:t>
            </a:r>
          </a:p>
          <a:p>
            <a:pPr lvl="1" algn="just"/>
            <a:r>
              <a:rPr lang="en-US" sz="2000" b="1" dirty="0"/>
              <a:t>Environment and Lighting Conditions</a:t>
            </a:r>
          </a:p>
          <a:p>
            <a:pPr lvl="1" algn="just"/>
            <a:r>
              <a:rPr lang="en-US" sz="2000" b="1" dirty="0"/>
              <a:t>Optimal Touch Targets</a:t>
            </a:r>
          </a:p>
          <a:p>
            <a:pPr lvl="1" algn="just"/>
            <a:r>
              <a:rPr lang="en-US" sz="2000" b="1" dirty="0"/>
              <a:t>Occlusion</a:t>
            </a:r>
            <a:endParaRPr lang="en-US" sz="2000" dirty="0"/>
          </a:p>
          <a:p>
            <a:pPr lvl="1" algn="just"/>
            <a:endParaRPr lang="en-US" sz="2400" dirty="0"/>
          </a:p>
        </p:txBody>
      </p:sp>
    </p:spTree>
    <p:extLst>
      <p:ext uri="{BB962C8B-B14F-4D97-AF65-F5344CB8AC3E}">
        <p14:creationId xmlns:p14="http://schemas.microsoft.com/office/powerpoint/2010/main" val="1286653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defTabSz="457200" rtl="0">
              <a:spcBef>
                <a:spcPct val="0"/>
              </a:spcBef>
            </a:pPr>
            <a:r>
              <a:rPr lang="en-US" sz="4000" dirty="0"/>
              <a:t>Ergonomics - </a:t>
            </a:r>
            <a:r>
              <a:rPr lang="en-US" sz="4000" b="1" dirty="0"/>
              <a:t>Muscle Fatigue</a:t>
            </a:r>
            <a:endParaRPr lang="en-US" sz="4000" dirty="0"/>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19</a:t>
            </a:fld>
            <a:endParaRPr lang="en-US"/>
          </a:p>
        </p:txBody>
      </p:sp>
      <p:sp>
        <p:nvSpPr>
          <p:cNvPr id="6" name="Content Placeholder 2"/>
          <p:cNvSpPr txBox="1">
            <a:spLocks/>
          </p:cNvSpPr>
          <p:nvPr/>
        </p:nvSpPr>
        <p:spPr>
          <a:xfrm>
            <a:off x="304800" y="1289065"/>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400" dirty="0"/>
              <a:t>It is importance to consider when designing for interfaces that are to be used in public or for prolonged use, especially for touch-based and gestural systems.</a:t>
            </a:r>
          </a:p>
        </p:txBody>
      </p:sp>
      <p:pic>
        <p:nvPicPr>
          <p:cNvPr id="3" name="Picture 2"/>
          <p:cNvPicPr>
            <a:picLocks noChangeAspect="1"/>
          </p:cNvPicPr>
          <p:nvPr/>
        </p:nvPicPr>
        <p:blipFill>
          <a:blip r:embed="rId3"/>
          <a:stretch>
            <a:fillRect/>
          </a:stretch>
        </p:blipFill>
        <p:spPr>
          <a:xfrm>
            <a:off x="5101286" y="2352633"/>
            <a:ext cx="3186858" cy="2330904"/>
          </a:xfrm>
          <a:prstGeom prst="rect">
            <a:avLst/>
          </a:prstGeom>
        </p:spPr>
      </p:pic>
    </p:spTree>
    <p:extLst>
      <p:ext uri="{BB962C8B-B14F-4D97-AF65-F5344CB8AC3E}">
        <p14:creationId xmlns:p14="http://schemas.microsoft.com/office/powerpoint/2010/main" val="163442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4551-E1EE-4656-A471-644242C9B28E}"/>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717C8FD9-07CC-4814-89A2-BE41DF8D8232}"/>
              </a:ext>
            </a:extLst>
          </p:cNvPr>
          <p:cNvSpPr>
            <a:spLocks noGrp="1"/>
          </p:cNvSpPr>
          <p:nvPr>
            <p:ph idx="1"/>
          </p:nvPr>
        </p:nvSpPr>
        <p:spPr/>
        <p:txBody>
          <a:bodyPr>
            <a:normAutofit/>
          </a:bodyPr>
          <a:lstStyle/>
          <a:p>
            <a:pPr marL="0" indent="0">
              <a:buNone/>
            </a:pPr>
            <a:r>
              <a:rPr lang="en-US" b="0" i="0" dirty="0">
                <a:solidFill>
                  <a:srgbClr val="262626"/>
                </a:solidFill>
                <a:effectLst/>
                <a:latin typeface="Open Sans" panose="020B0606030504020204" pitchFamily="34" charset="0"/>
              </a:rPr>
              <a:t>MIRO</a:t>
            </a:r>
          </a:p>
          <a:p>
            <a:r>
              <a:rPr lang="en-US" b="0" i="0" dirty="0">
                <a:solidFill>
                  <a:srgbClr val="262626"/>
                </a:solidFill>
                <a:effectLst/>
                <a:latin typeface="Open Sans" panose="020B0606030504020204" pitchFamily="34" charset="0"/>
              </a:rPr>
              <a:t>For </a:t>
            </a:r>
            <a:r>
              <a:rPr lang="en-US" b="0" i="0" dirty="0" err="1">
                <a:solidFill>
                  <a:srgbClr val="262626"/>
                </a:solidFill>
                <a:effectLst/>
                <a:latin typeface="Open Sans" panose="020B0606030504020204" pitchFamily="34" charset="0"/>
              </a:rPr>
              <a:t>non-Pen&amp;Paper</a:t>
            </a:r>
            <a:r>
              <a:rPr lang="en-US" b="0" i="0" dirty="0">
                <a:solidFill>
                  <a:srgbClr val="262626"/>
                </a:solidFill>
                <a:effectLst/>
                <a:latin typeface="Open Sans" panose="020B0606030504020204" pitchFamily="34" charset="0"/>
              </a:rPr>
              <a:t> sketches, Miro has good app template</a:t>
            </a:r>
          </a:p>
          <a:p>
            <a:pPr lvl="1">
              <a:buFont typeface="Arial" panose="020B0604020202020204" pitchFamily="34" charset="0"/>
              <a:buChar char="•"/>
            </a:pPr>
            <a:r>
              <a:rPr lang="en-US" b="0" i="0" u="sng" dirty="0">
                <a:solidFill>
                  <a:srgbClr val="2075A3"/>
                </a:solidFill>
                <a:effectLst/>
                <a:latin typeface="Open Sans" panose="020B0606030504020204" pitchFamily="34" charset="0"/>
                <a:hlinkClick r:id="rId2"/>
              </a:rPr>
              <a:t>https://miro.com/templates/app-wireframe-tool/</a:t>
            </a:r>
            <a:endParaRPr lang="en-US" b="0" i="0" u="sng" dirty="0">
              <a:solidFill>
                <a:srgbClr val="2075A3"/>
              </a:solidFill>
              <a:effectLst/>
              <a:latin typeface="Open Sans" panose="020B0606030504020204" pitchFamily="34" charset="0"/>
            </a:endParaRPr>
          </a:p>
          <a:p>
            <a:pPr marL="457200" lvl="1" indent="0">
              <a:buNone/>
            </a:pPr>
            <a:endParaRPr lang="en-US" b="0" i="0" dirty="0">
              <a:solidFill>
                <a:srgbClr val="262626"/>
              </a:solidFill>
              <a:effectLst/>
              <a:latin typeface="Open Sans" panose="020B0606030504020204" pitchFamily="34" charset="0"/>
            </a:endParaRPr>
          </a:p>
        </p:txBody>
      </p:sp>
      <p:sp>
        <p:nvSpPr>
          <p:cNvPr id="4" name="Footer Placeholder 3">
            <a:extLst>
              <a:ext uri="{FF2B5EF4-FFF2-40B4-BE49-F238E27FC236}">
                <a16:creationId xmlns:a16="http://schemas.microsoft.com/office/drawing/2014/main" id="{A90F2141-66E1-4145-800D-3AD64274E5C0}"/>
              </a:ext>
            </a:extLst>
          </p:cNvPr>
          <p:cNvSpPr>
            <a:spLocks noGrp="1"/>
          </p:cNvSpPr>
          <p:nvPr>
            <p:ph type="ftr" sz="quarter" idx="11"/>
          </p:nvPr>
        </p:nvSpPr>
        <p:spPr/>
        <p:txBody>
          <a:bodyPr/>
          <a:lstStyle/>
          <a:p>
            <a:r>
              <a:rPr lang="en-US"/>
              <a:t>CP1403/1803 - DESIGN THINKING</a:t>
            </a:r>
          </a:p>
        </p:txBody>
      </p:sp>
      <p:sp>
        <p:nvSpPr>
          <p:cNvPr id="5" name="Slide Number Placeholder 4">
            <a:extLst>
              <a:ext uri="{FF2B5EF4-FFF2-40B4-BE49-F238E27FC236}">
                <a16:creationId xmlns:a16="http://schemas.microsoft.com/office/drawing/2014/main" id="{6439FE3F-6F10-41D3-8A14-88F1987517C5}"/>
              </a:ext>
            </a:extLst>
          </p:cNvPr>
          <p:cNvSpPr>
            <a:spLocks noGrp="1"/>
          </p:cNvSpPr>
          <p:nvPr>
            <p:ph type="sldNum" sz="quarter" idx="12"/>
          </p:nvPr>
        </p:nvSpPr>
        <p:spPr/>
        <p:txBody>
          <a:bodyPr/>
          <a:lstStyle/>
          <a:p>
            <a:fld id="{2066355A-084C-D24E-9AD2-7E4FC41EA627}" type="slidenum">
              <a:rPr lang="en-US" smtClean="0"/>
              <a:t>2</a:t>
            </a:fld>
            <a:endParaRPr lang="en-US"/>
          </a:p>
        </p:txBody>
      </p:sp>
    </p:spTree>
    <p:extLst>
      <p:ext uri="{BB962C8B-B14F-4D97-AF65-F5344CB8AC3E}">
        <p14:creationId xmlns:p14="http://schemas.microsoft.com/office/powerpoint/2010/main" val="206749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0474" y1="22397" x2="30474" y2="22397"/>
                        <a14:foregroundMark x1="13883" y1="52639" x2="13883" y2="52639"/>
                        <a14:foregroundMark x1="13883" y1="52782" x2="13883" y2="52782"/>
                        <a14:foregroundMark x1="19074" y1="34665" x2="19074" y2="34665"/>
                        <a14:foregroundMark x1="11174" y1="45649" x2="24831" y2="55635"/>
                        <a14:foregroundMark x1="24831" y1="55635" x2="37698" y2="56205"/>
                        <a14:foregroundMark x1="37698" y1="56205" x2="49323" y2="46505"/>
                        <a14:foregroundMark x1="49323" y1="46505" x2="49097" y2="45506"/>
                        <a14:foregroundMark x1="33409" y1="59772" x2="33409" y2="59772"/>
                        <a14:foregroundMark x1="34876" y1="59486" x2="34876" y2="59486"/>
                        <a14:foregroundMark x1="35666" y1="59344" x2="35666" y2="59344"/>
                        <a14:foregroundMark x1="34312" y1="59629" x2="34312" y2="59629"/>
                        <a14:foregroundMark x1="32619" y1="60057" x2="32619" y2="60057"/>
                        <a14:foregroundMark x1="31828" y1="60200" x2="31828" y2="60200"/>
                        <a14:foregroundMark x1="30700" y1="60200" x2="30700" y2="60200"/>
                        <a14:foregroundMark x1="28781" y1="60485" x2="28781" y2="60485"/>
                        <a14:foregroundMark x1="27088" y1="60200" x2="27088" y2="60200"/>
                        <a14:foregroundMark x1="24944" y1="59486" x2="24944" y2="59486"/>
                        <a14:foregroundMark x1="24153" y1="59486" x2="24153" y2="59486"/>
                        <a14:backgroundMark x1="33747" y1="31669" x2="33747" y2="31669"/>
                        <a14:backgroundMark x1="38939" y1="34950" x2="38939" y2="34950"/>
                      </a14:backgroundRemoval>
                    </a14:imgEffect>
                  </a14:imgLayer>
                </a14:imgProps>
              </a:ext>
            </a:extLst>
          </a:blip>
          <a:stretch>
            <a:fillRect/>
          </a:stretch>
        </p:blipFill>
        <p:spPr>
          <a:xfrm>
            <a:off x="2327284" y="2040936"/>
            <a:ext cx="4702623" cy="3720698"/>
          </a:xfrm>
          <a:prstGeom prst="rect">
            <a:avLst/>
          </a:prstGeom>
        </p:spPr>
      </p:pic>
      <p:sp>
        <p:nvSpPr>
          <p:cNvPr id="2" name="Title 1"/>
          <p:cNvSpPr>
            <a:spLocks noGrp="1"/>
          </p:cNvSpPr>
          <p:nvPr>
            <p:ph type="title"/>
          </p:nvPr>
        </p:nvSpPr>
        <p:spPr/>
        <p:txBody>
          <a:bodyPr>
            <a:noAutofit/>
          </a:bodyPr>
          <a:lstStyle/>
          <a:p>
            <a:pPr lvl="1" algn="ctr" defTabSz="457200" rtl="0">
              <a:spcBef>
                <a:spcPct val="0"/>
              </a:spcBef>
            </a:pPr>
            <a:r>
              <a:rPr lang="en-US" sz="3200" dirty="0"/>
              <a:t>Ergonomics – </a:t>
            </a:r>
            <a:br>
              <a:rPr lang="en-US" sz="3200" dirty="0"/>
            </a:br>
            <a:r>
              <a:rPr lang="en-US" sz="3200" b="1" dirty="0"/>
              <a:t>Field of View and Peripheral Vision</a:t>
            </a:r>
            <a:endParaRPr lang="en-US" sz="4000" dirty="0"/>
          </a:p>
        </p:txBody>
      </p:sp>
      <p:sp>
        <p:nvSpPr>
          <p:cNvPr id="5" name="Slide Number Placeholder 4"/>
          <p:cNvSpPr>
            <a:spLocks noGrp="1"/>
          </p:cNvSpPr>
          <p:nvPr>
            <p:ph type="sldNum" sz="quarter" idx="12"/>
          </p:nvPr>
        </p:nvSpPr>
        <p:spPr/>
        <p:txBody>
          <a:bodyPr/>
          <a:lstStyle/>
          <a:p>
            <a:fld id="{2066355A-084C-D24E-9AD2-7E4FC41EA627}" type="slidenum">
              <a:rPr lang="en-US" smtClean="0"/>
              <a:t>20</a:t>
            </a:fld>
            <a:endParaRPr lang="en-US"/>
          </a:p>
        </p:txBody>
      </p:sp>
      <p:sp>
        <p:nvSpPr>
          <p:cNvPr id="6" name="Content Placeholder 2"/>
          <p:cNvSpPr txBox="1">
            <a:spLocks/>
          </p:cNvSpPr>
          <p:nvPr/>
        </p:nvSpPr>
        <p:spPr>
          <a:xfrm>
            <a:off x="304800" y="1289065"/>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400" dirty="0"/>
              <a:t>It is importance to consider when designing for interfaces that are to be used in public or for prolonged use, especially for touch-based and gestural systems.</a:t>
            </a:r>
          </a:p>
        </p:txBody>
      </p:sp>
      <p:sp>
        <p:nvSpPr>
          <p:cNvPr id="3" name="Footer Placeholder 2">
            <a:extLst>
              <a:ext uri="{FF2B5EF4-FFF2-40B4-BE49-F238E27FC236}">
                <a16:creationId xmlns:a16="http://schemas.microsoft.com/office/drawing/2014/main" id="{8052326A-C1EA-49C1-8A1D-F32196B4F527}"/>
              </a:ext>
            </a:extLst>
          </p:cNvPr>
          <p:cNvSpPr>
            <a:spLocks noGrp="1"/>
          </p:cNvSpPr>
          <p:nvPr>
            <p:ph type="ftr" sz="quarter" idx="11"/>
          </p:nvPr>
        </p:nvSpPr>
        <p:spPr/>
        <p:txBody>
          <a:bodyPr/>
          <a:lstStyle/>
          <a:p>
            <a:r>
              <a:rPr lang="en-US"/>
              <a:t>CP1403/1803 - DESIGN THINKING</a:t>
            </a:r>
          </a:p>
        </p:txBody>
      </p:sp>
    </p:spTree>
    <p:extLst>
      <p:ext uri="{BB962C8B-B14F-4D97-AF65-F5344CB8AC3E}">
        <p14:creationId xmlns:p14="http://schemas.microsoft.com/office/powerpoint/2010/main" val="75087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defTabSz="457200" rtl="0">
              <a:spcBef>
                <a:spcPct val="0"/>
              </a:spcBef>
            </a:pPr>
            <a:r>
              <a:rPr lang="en-US" sz="3200" dirty="0"/>
              <a:t>Ergonomics – </a:t>
            </a:r>
            <a:br>
              <a:rPr lang="en-US" sz="3200" dirty="0"/>
            </a:br>
            <a:r>
              <a:rPr lang="en-US" sz="3200" b="1" dirty="0"/>
              <a:t>Field of View and Peripheral Vision</a:t>
            </a:r>
            <a:endParaRPr lang="en-US" sz="4000" dirty="0"/>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21</a:t>
            </a:fld>
            <a:endParaRPr lang="en-US"/>
          </a:p>
        </p:txBody>
      </p:sp>
      <p:pic>
        <p:nvPicPr>
          <p:cNvPr id="3" name="Picture 2"/>
          <p:cNvPicPr>
            <a:picLocks noChangeAspect="1"/>
          </p:cNvPicPr>
          <p:nvPr/>
        </p:nvPicPr>
        <p:blipFill>
          <a:blip r:embed="rId3"/>
          <a:stretch>
            <a:fillRect/>
          </a:stretch>
        </p:blipFill>
        <p:spPr>
          <a:xfrm>
            <a:off x="1598839" y="1212057"/>
            <a:ext cx="5618389" cy="3326351"/>
          </a:xfrm>
          <a:prstGeom prst="rect">
            <a:avLst/>
          </a:prstGeom>
        </p:spPr>
      </p:pic>
    </p:spTree>
    <p:extLst>
      <p:ext uri="{BB962C8B-B14F-4D97-AF65-F5344CB8AC3E}">
        <p14:creationId xmlns:p14="http://schemas.microsoft.com/office/powerpoint/2010/main" val="203764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200" dirty="0"/>
              <a:t>Ergonomics – </a:t>
            </a:r>
            <a:br>
              <a:rPr lang="en-US" sz="3200" dirty="0"/>
            </a:br>
            <a:r>
              <a:rPr lang="en-US" sz="3200" b="1" dirty="0"/>
              <a:t>Environment and Lighting Conditions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22</a:t>
            </a:fld>
            <a:endParaRPr lang="en-US"/>
          </a:p>
        </p:txBody>
      </p:sp>
      <p:sp>
        <p:nvSpPr>
          <p:cNvPr id="6" name="Content Placeholder 2"/>
          <p:cNvSpPr txBox="1">
            <a:spLocks/>
          </p:cNvSpPr>
          <p:nvPr/>
        </p:nvSpPr>
        <p:spPr>
          <a:xfrm>
            <a:off x="304800" y="1218010"/>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800" dirty="0"/>
              <a:t>Here are some high-contrast techniques I’ve used to deal with intense lighting conditions:</a:t>
            </a:r>
          </a:p>
          <a:p>
            <a:pPr lvl="1" algn="just"/>
            <a:r>
              <a:rPr lang="en-US" sz="2400" dirty="0"/>
              <a:t>Use white text on a black background.</a:t>
            </a:r>
          </a:p>
          <a:p>
            <a:pPr lvl="1" algn="just"/>
            <a:r>
              <a:rPr lang="en-US" sz="2400" dirty="0"/>
              <a:t>Use black text on a white background.</a:t>
            </a:r>
          </a:p>
          <a:p>
            <a:pPr lvl="1" algn="just"/>
            <a:r>
              <a:rPr lang="en-US" sz="2400" dirty="0"/>
              <a:t>Increase the font sizes.</a:t>
            </a:r>
          </a:p>
          <a:p>
            <a:pPr lvl="1" algn="just"/>
            <a:r>
              <a:rPr lang="en-US" sz="2400" dirty="0"/>
              <a:t>Use thicker font weights.</a:t>
            </a:r>
          </a:p>
          <a:p>
            <a:pPr lvl="1" algn="just"/>
            <a:r>
              <a:rPr lang="en-US" sz="2400" dirty="0"/>
              <a:t>Use sentence case rather than all caps for better letter recognition.</a:t>
            </a:r>
          </a:p>
        </p:txBody>
      </p:sp>
    </p:spTree>
    <p:extLst>
      <p:ext uri="{BB962C8B-B14F-4D97-AF65-F5344CB8AC3E}">
        <p14:creationId xmlns:p14="http://schemas.microsoft.com/office/powerpoint/2010/main" val="2604793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200" dirty="0"/>
              <a:t>Ergonomics – </a:t>
            </a:r>
            <a:br>
              <a:rPr lang="en-US" sz="3200" dirty="0"/>
            </a:br>
            <a:r>
              <a:rPr lang="en-US" sz="3200" b="1" dirty="0"/>
              <a:t>Optimal Touch Targets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23</a:t>
            </a:fld>
            <a:endParaRPr lang="en-US"/>
          </a:p>
        </p:txBody>
      </p:sp>
      <p:sp>
        <p:nvSpPr>
          <p:cNvPr id="6" name="Content Placeholder 2"/>
          <p:cNvSpPr txBox="1">
            <a:spLocks/>
          </p:cNvSpPr>
          <p:nvPr/>
        </p:nvSpPr>
        <p:spPr>
          <a:xfrm>
            <a:off x="304800" y="1218010"/>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800" dirty="0"/>
              <a:t>Fingers are not as precise as mouse pointers, and smaller buttons and touch targets are frustrating to use. So in general, targets need to be big. </a:t>
            </a:r>
          </a:p>
          <a:p>
            <a:pPr lvl="1" algn="just"/>
            <a:r>
              <a:rPr lang="en-US" sz="2400" dirty="0"/>
              <a:t>But exactly how big?</a:t>
            </a:r>
            <a:endParaRPr lang="en-US" sz="2000" dirty="0"/>
          </a:p>
        </p:txBody>
      </p:sp>
      <p:pic>
        <p:nvPicPr>
          <p:cNvPr id="3" name="Picture 2"/>
          <p:cNvPicPr>
            <a:picLocks noChangeAspect="1"/>
          </p:cNvPicPr>
          <p:nvPr/>
        </p:nvPicPr>
        <p:blipFill>
          <a:blip r:embed="rId3"/>
          <a:stretch>
            <a:fillRect/>
          </a:stretch>
        </p:blipFill>
        <p:spPr>
          <a:xfrm>
            <a:off x="3810000" y="2781935"/>
            <a:ext cx="4974771" cy="1907938"/>
          </a:xfrm>
          <a:prstGeom prst="rect">
            <a:avLst/>
          </a:prstGeom>
        </p:spPr>
      </p:pic>
      <p:sp>
        <p:nvSpPr>
          <p:cNvPr id="7" name="TextBox 6"/>
          <p:cNvSpPr txBox="1"/>
          <p:nvPr/>
        </p:nvSpPr>
        <p:spPr>
          <a:xfrm>
            <a:off x="5246570" y="4359236"/>
            <a:ext cx="729687" cy="369332"/>
          </a:xfrm>
          <a:prstGeom prst="rect">
            <a:avLst/>
          </a:prstGeom>
          <a:noFill/>
        </p:spPr>
        <p:txBody>
          <a:bodyPr wrap="none" rtlCol="0">
            <a:spAutoFit/>
          </a:bodyPr>
          <a:lstStyle/>
          <a:p>
            <a:r>
              <a:rPr lang="en-US" dirty="0"/>
              <a:t>Apple</a:t>
            </a:r>
          </a:p>
        </p:txBody>
      </p:sp>
      <p:sp>
        <p:nvSpPr>
          <p:cNvPr id="8" name="TextBox 7"/>
          <p:cNvSpPr txBox="1"/>
          <p:nvPr/>
        </p:nvSpPr>
        <p:spPr>
          <a:xfrm>
            <a:off x="7101011" y="4359236"/>
            <a:ext cx="1089850" cy="369332"/>
          </a:xfrm>
          <a:prstGeom prst="rect">
            <a:avLst/>
          </a:prstGeom>
          <a:noFill/>
        </p:spPr>
        <p:txBody>
          <a:bodyPr wrap="none" rtlCol="0">
            <a:spAutoFit/>
          </a:bodyPr>
          <a:lstStyle/>
          <a:p>
            <a:r>
              <a:rPr lang="en-US" dirty="0"/>
              <a:t>Microsoft</a:t>
            </a:r>
          </a:p>
        </p:txBody>
      </p:sp>
    </p:spTree>
    <p:extLst>
      <p:ext uri="{BB962C8B-B14F-4D97-AF65-F5344CB8AC3E}">
        <p14:creationId xmlns:p14="http://schemas.microsoft.com/office/powerpoint/2010/main" val="796755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200" dirty="0"/>
              <a:t>Ergonomics – </a:t>
            </a:r>
            <a:br>
              <a:rPr lang="en-US" sz="3200" dirty="0"/>
            </a:br>
            <a:r>
              <a:rPr lang="en-US" sz="3200" b="1" dirty="0"/>
              <a:t>Optimal Touch Targets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24</a:t>
            </a:fld>
            <a:endParaRPr lang="en-US"/>
          </a:p>
        </p:txBody>
      </p:sp>
      <p:sp>
        <p:nvSpPr>
          <p:cNvPr id="6" name="Content Placeholder 2"/>
          <p:cNvSpPr txBox="1">
            <a:spLocks/>
          </p:cNvSpPr>
          <p:nvPr/>
        </p:nvSpPr>
        <p:spPr>
          <a:xfrm>
            <a:off x="304800" y="1218010"/>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2000" dirty="0"/>
          </a:p>
        </p:txBody>
      </p:sp>
      <p:pic>
        <p:nvPicPr>
          <p:cNvPr id="9" name="Picture 8"/>
          <p:cNvPicPr>
            <a:picLocks noChangeAspect="1"/>
          </p:cNvPicPr>
          <p:nvPr/>
        </p:nvPicPr>
        <p:blipFill>
          <a:blip r:embed="rId3"/>
          <a:stretch>
            <a:fillRect/>
          </a:stretch>
        </p:blipFill>
        <p:spPr>
          <a:xfrm>
            <a:off x="1843087" y="80963"/>
            <a:ext cx="5305425" cy="4686300"/>
          </a:xfrm>
          <a:prstGeom prst="rect">
            <a:avLst/>
          </a:prstGeom>
        </p:spPr>
      </p:pic>
    </p:spTree>
    <p:extLst>
      <p:ext uri="{BB962C8B-B14F-4D97-AF65-F5344CB8AC3E}">
        <p14:creationId xmlns:p14="http://schemas.microsoft.com/office/powerpoint/2010/main" val="2085033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200" dirty="0"/>
              <a:t>Ergonomics – </a:t>
            </a:r>
            <a:br>
              <a:rPr lang="en-US" sz="3200" dirty="0"/>
            </a:br>
            <a:r>
              <a:rPr lang="en-US" sz="3200" b="1" dirty="0"/>
              <a:t>Occlusion</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25</a:t>
            </a:fld>
            <a:endParaRPr lang="en-US"/>
          </a:p>
        </p:txBody>
      </p:sp>
      <p:sp>
        <p:nvSpPr>
          <p:cNvPr id="6" name="Content Placeholder 2"/>
          <p:cNvSpPr txBox="1">
            <a:spLocks/>
          </p:cNvSpPr>
          <p:nvPr/>
        </p:nvSpPr>
        <p:spPr>
          <a:xfrm>
            <a:off x="304800" y="1218010"/>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2000" dirty="0"/>
          </a:p>
        </p:txBody>
      </p:sp>
      <p:pic>
        <p:nvPicPr>
          <p:cNvPr id="9" name="Picture 8"/>
          <p:cNvPicPr>
            <a:picLocks noChangeAspect="1"/>
          </p:cNvPicPr>
          <p:nvPr/>
        </p:nvPicPr>
        <p:blipFill>
          <a:blip r:embed="rId3"/>
          <a:stretch>
            <a:fillRect/>
          </a:stretch>
        </p:blipFill>
        <p:spPr>
          <a:xfrm>
            <a:off x="1128712" y="1535907"/>
            <a:ext cx="6734175" cy="3076575"/>
          </a:xfrm>
          <a:prstGeom prst="rect">
            <a:avLst/>
          </a:prstGeom>
        </p:spPr>
      </p:pic>
    </p:spTree>
    <p:extLst>
      <p:ext uri="{BB962C8B-B14F-4D97-AF65-F5344CB8AC3E}">
        <p14:creationId xmlns:p14="http://schemas.microsoft.com/office/powerpoint/2010/main" val="4271243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200" dirty="0"/>
              <a:t>Ergonomics – </a:t>
            </a:r>
            <a:br>
              <a:rPr lang="en-US" sz="3200" dirty="0"/>
            </a:br>
            <a:r>
              <a:rPr lang="en-US" sz="3200" b="1" dirty="0"/>
              <a:t>Occlusion</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26</a:t>
            </a:fld>
            <a:endParaRPr lang="en-US"/>
          </a:p>
        </p:txBody>
      </p:sp>
      <p:sp>
        <p:nvSpPr>
          <p:cNvPr id="6" name="Content Placeholder 2"/>
          <p:cNvSpPr txBox="1">
            <a:spLocks/>
          </p:cNvSpPr>
          <p:nvPr/>
        </p:nvSpPr>
        <p:spPr>
          <a:xfrm>
            <a:off x="304800" y="1218010"/>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2000" dirty="0"/>
          </a:p>
        </p:txBody>
      </p:sp>
      <p:pic>
        <p:nvPicPr>
          <p:cNvPr id="3" name="Picture 2"/>
          <p:cNvPicPr>
            <a:picLocks noChangeAspect="1"/>
          </p:cNvPicPr>
          <p:nvPr/>
        </p:nvPicPr>
        <p:blipFill>
          <a:blip r:embed="rId3"/>
          <a:stretch>
            <a:fillRect/>
          </a:stretch>
        </p:blipFill>
        <p:spPr>
          <a:xfrm>
            <a:off x="457200" y="92529"/>
            <a:ext cx="7362825" cy="4305300"/>
          </a:xfrm>
          <a:prstGeom prst="rect">
            <a:avLst/>
          </a:prstGeom>
        </p:spPr>
      </p:pic>
    </p:spTree>
    <p:extLst>
      <p:ext uri="{BB962C8B-B14F-4D97-AF65-F5344CB8AC3E}">
        <p14:creationId xmlns:p14="http://schemas.microsoft.com/office/powerpoint/2010/main" val="1835303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200" dirty="0"/>
              <a:t>Design Pattern</a:t>
            </a:r>
            <a:endParaRPr lang="en-US" sz="3200" b="1" dirty="0"/>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27</a:t>
            </a:fld>
            <a:endParaRPr lang="en-US"/>
          </a:p>
        </p:txBody>
      </p:sp>
      <p:sp>
        <p:nvSpPr>
          <p:cNvPr id="6" name="Content Placeholder 2"/>
          <p:cNvSpPr txBox="1">
            <a:spLocks/>
          </p:cNvSpPr>
          <p:nvPr/>
        </p:nvSpPr>
        <p:spPr>
          <a:xfrm>
            <a:off x="304800" y="1218010"/>
            <a:ext cx="8382000" cy="33944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Design pattern </a:t>
            </a:r>
            <a:r>
              <a:rPr lang="en-US" sz="2400" i="1" dirty="0"/>
              <a:t>is a description or template for how to solve a problem that can be used in many different situations.</a:t>
            </a:r>
          </a:p>
          <a:p>
            <a:pPr lvl="1"/>
            <a:r>
              <a:rPr lang="en-US" sz="2000" i="1" dirty="0"/>
              <a:t>Reusable, convention, best practices</a:t>
            </a:r>
          </a:p>
          <a:p>
            <a:pPr lvl="1"/>
            <a:endParaRPr lang="en-US" sz="2000" i="1" dirty="0"/>
          </a:p>
          <a:p>
            <a:r>
              <a:rPr lang="en-US" sz="2400" i="1" dirty="0"/>
              <a:t>UI design pattern references library</a:t>
            </a:r>
          </a:p>
          <a:p>
            <a:pPr lvl="2"/>
            <a:r>
              <a:rPr lang="en-US" sz="1600" i="1" dirty="0">
                <a:hlinkClick r:id="rId3"/>
              </a:rPr>
              <a:t>http://ui-patterns.com/</a:t>
            </a:r>
            <a:endParaRPr lang="en-US" sz="1600" i="1" dirty="0"/>
          </a:p>
          <a:p>
            <a:pPr lvl="2"/>
            <a:r>
              <a:rPr lang="en-US" sz="1600" i="1" dirty="0">
                <a:hlinkClick r:id="rId4"/>
              </a:rPr>
              <a:t>http://pttrns.com/</a:t>
            </a:r>
            <a:endParaRPr lang="en-US" sz="1600" i="1" dirty="0"/>
          </a:p>
          <a:p>
            <a:pPr lvl="2"/>
            <a:r>
              <a:rPr lang="en-US" sz="1600" i="1" dirty="0">
                <a:hlinkClick r:id="rId5"/>
              </a:rPr>
              <a:t>https://developer.yahoo.com/ypatterns/</a:t>
            </a:r>
            <a:endParaRPr lang="en-US" sz="1600" i="1" dirty="0"/>
          </a:p>
          <a:p>
            <a:pPr lvl="1"/>
            <a:endParaRPr lang="en-US" sz="2000" i="1" dirty="0"/>
          </a:p>
          <a:p>
            <a:endParaRPr lang="en-US" sz="2400" dirty="0"/>
          </a:p>
        </p:txBody>
      </p:sp>
    </p:spTree>
    <p:extLst>
      <p:ext uri="{BB962C8B-B14F-4D97-AF65-F5344CB8AC3E}">
        <p14:creationId xmlns:p14="http://schemas.microsoft.com/office/powerpoint/2010/main" val="1190292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200" dirty="0"/>
              <a:t>Design Patterns</a:t>
            </a:r>
            <a:endParaRPr lang="en-US" sz="3200" b="1" dirty="0"/>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28</a:t>
            </a:fld>
            <a:endParaRPr lang="en-US"/>
          </a:p>
        </p:txBody>
      </p:sp>
      <p:sp>
        <p:nvSpPr>
          <p:cNvPr id="6" name="Content Placeholder 2"/>
          <p:cNvSpPr txBox="1">
            <a:spLocks/>
          </p:cNvSpPr>
          <p:nvPr/>
        </p:nvSpPr>
        <p:spPr>
          <a:xfrm>
            <a:off x="304800" y="1218010"/>
            <a:ext cx="8382000" cy="3394472"/>
          </a:xfrm>
          <a:prstGeom prst="rect">
            <a:avLst/>
          </a:prstGeom>
        </p:spPr>
        <p:txBody>
          <a:bodyPr vert="horz" lIns="91440" tIns="45720" rIns="91440" bIns="45720" numCol="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000" dirty="0"/>
              <a:t>Auto focus</a:t>
            </a:r>
          </a:p>
          <a:p>
            <a:pPr lvl="1"/>
            <a:r>
              <a:rPr lang="en-US" sz="2000" dirty="0"/>
              <a:t>Drag and drop</a:t>
            </a:r>
          </a:p>
          <a:p>
            <a:pPr lvl="1"/>
            <a:r>
              <a:rPr lang="en-US" sz="2000" dirty="0"/>
              <a:t>Auto save</a:t>
            </a:r>
          </a:p>
          <a:p>
            <a:pPr lvl="1"/>
            <a:r>
              <a:rPr lang="en-US" sz="2000" dirty="0"/>
              <a:t>Blank slate</a:t>
            </a:r>
          </a:p>
          <a:p>
            <a:pPr lvl="1"/>
            <a:r>
              <a:rPr lang="en-US" sz="2000" dirty="0"/>
              <a:t>Progressive indicators</a:t>
            </a:r>
          </a:p>
          <a:p>
            <a:pPr lvl="1"/>
            <a:r>
              <a:rPr lang="en-US" sz="2000" dirty="0"/>
              <a:t>Use good target size</a:t>
            </a:r>
          </a:p>
          <a:p>
            <a:pPr lvl="1"/>
            <a:r>
              <a:rPr lang="en-US" sz="2000" dirty="0"/>
              <a:t>A button is a button</a:t>
            </a:r>
          </a:p>
          <a:p>
            <a:pPr lvl="1"/>
            <a:r>
              <a:rPr lang="en-US" sz="2000" dirty="0"/>
              <a:t>Avoid modal states unless it is critical</a:t>
            </a:r>
          </a:p>
          <a:p>
            <a:pPr lvl="1"/>
            <a:r>
              <a:rPr lang="en-US" sz="2000" dirty="0"/>
              <a:t>Direct manipulation</a:t>
            </a:r>
          </a:p>
          <a:p>
            <a:pPr lvl="1"/>
            <a:r>
              <a:rPr lang="en-US" sz="2000" dirty="0"/>
              <a:t>Group like items</a:t>
            </a:r>
          </a:p>
          <a:p>
            <a:pPr lvl="1"/>
            <a:r>
              <a:rPr lang="en-US" sz="2000" dirty="0" err="1"/>
              <a:t>Continusous</a:t>
            </a:r>
            <a:r>
              <a:rPr lang="en-US" sz="2000" dirty="0"/>
              <a:t> scrolling</a:t>
            </a:r>
          </a:p>
          <a:p>
            <a:pPr lvl="1"/>
            <a:r>
              <a:rPr lang="en-US" sz="2000" dirty="0"/>
              <a:t>Size to importance visualization</a:t>
            </a:r>
          </a:p>
          <a:p>
            <a:pPr lvl="1"/>
            <a:r>
              <a:rPr lang="en-US" sz="2000" dirty="0"/>
              <a:t>Glance-view dashboard</a:t>
            </a:r>
          </a:p>
          <a:p>
            <a:pPr lvl="1"/>
            <a:r>
              <a:rPr lang="en-US" sz="2000" dirty="0"/>
              <a:t>Error proof controls</a:t>
            </a:r>
          </a:p>
          <a:p>
            <a:pPr lvl="1"/>
            <a:r>
              <a:rPr lang="en-US" sz="2000" dirty="0"/>
              <a:t>Get me out of here</a:t>
            </a:r>
          </a:p>
          <a:p>
            <a:pPr lvl="1"/>
            <a:r>
              <a:rPr lang="en-US" sz="2000" dirty="0"/>
              <a:t>Right/left input alignment</a:t>
            </a:r>
          </a:p>
        </p:txBody>
      </p:sp>
      <p:sp>
        <p:nvSpPr>
          <p:cNvPr id="3" name="Rectangle 2"/>
          <p:cNvSpPr/>
          <p:nvPr/>
        </p:nvSpPr>
        <p:spPr>
          <a:xfrm>
            <a:off x="457200" y="845498"/>
            <a:ext cx="8229600" cy="369332"/>
          </a:xfrm>
          <a:prstGeom prst="rect">
            <a:avLst/>
          </a:prstGeom>
        </p:spPr>
        <p:txBody>
          <a:bodyPr wrap="square">
            <a:spAutoFit/>
          </a:bodyPr>
          <a:lstStyle/>
          <a:p>
            <a:pPr algn="ctr"/>
            <a:r>
              <a:rPr lang="en-US" b="1" dirty="0">
                <a:solidFill>
                  <a:srgbClr val="0070C0"/>
                </a:solidFill>
              </a:rPr>
              <a:t>Let’s explores some common design patterns and the rationales behind</a:t>
            </a:r>
          </a:p>
        </p:txBody>
      </p:sp>
    </p:spTree>
    <p:extLst>
      <p:ext uri="{BB962C8B-B14F-4D97-AF65-F5344CB8AC3E}">
        <p14:creationId xmlns:p14="http://schemas.microsoft.com/office/powerpoint/2010/main" val="250692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Auto Focus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29</a:t>
            </a:fld>
            <a:endParaRPr lang="en-US"/>
          </a:p>
        </p:txBody>
      </p:sp>
      <p:sp>
        <p:nvSpPr>
          <p:cNvPr id="6" name="Content Placeholder 2"/>
          <p:cNvSpPr txBox="1">
            <a:spLocks/>
          </p:cNvSpPr>
          <p:nvPr/>
        </p:nvSpPr>
        <p:spPr>
          <a:xfrm>
            <a:off x="304800" y="1218010"/>
            <a:ext cx="8382000" cy="3394472"/>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t>Work great for search and login, reduce friction between users and their goals</a:t>
            </a:r>
            <a:endParaRPr lang="en-US" sz="2000" dirty="0"/>
          </a:p>
        </p:txBody>
      </p:sp>
      <p:pic>
        <p:nvPicPr>
          <p:cNvPr id="7" name="Picture 6"/>
          <p:cNvPicPr>
            <a:picLocks noChangeAspect="1"/>
          </p:cNvPicPr>
          <p:nvPr/>
        </p:nvPicPr>
        <p:blipFill>
          <a:blip r:embed="rId3"/>
          <a:stretch>
            <a:fillRect/>
          </a:stretch>
        </p:blipFill>
        <p:spPr>
          <a:xfrm>
            <a:off x="1340304" y="2110788"/>
            <a:ext cx="6463392" cy="2501694"/>
          </a:xfrm>
          <a:prstGeom prst="rect">
            <a:avLst/>
          </a:prstGeom>
        </p:spPr>
      </p:pic>
    </p:spTree>
    <p:extLst>
      <p:ext uri="{BB962C8B-B14F-4D97-AF65-F5344CB8AC3E}">
        <p14:creationId xmlns:p14="http://schemas.microsoft.com/office/powerpoint/2010/main" val="236924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Objectives</a:t>
            </a:r>
            <a:endParaRPr lang="en-HK" sz="4800" dirty="0"/>
          </a:p>
        </p:txBody>
      </p:sp>
      <p:sp>
        <p:nvSpPr>
          <p:cNvPr id="3" name="Content Placeholder 2"/>
          <p:cNvSpPr>
            <a:spLocks noGrp="1"/>
          </p:cNvSpPr>
          <p:nvPr>
            <p:ph idx="1"/>
          </p:nvPr>
        </p:nvSpPr>
        <p:spPr/>
        <p:txBody>
          <a:bodyPr numCol="1">
            <a:noAutofit/>
          </a:bodyPr>
          <a:lstStyle/>
          <a:p>
            <a:r>
              <a:rPr lang="en-US" sz="2400" dirty="0"/>
              <a:t>Explain what is interaction design</a:t>
            </a:r>
          </a:p>
          <a:p>
            <a:r>
              <a:rPr lang="en-US" sz="2400" dirty="0"/>
              <a:t>Understanding the role of psychology (Flow) in interaction design</a:t>
            </a:r>
          </a:p>
          <a:p>
            <a:r>
              <a:rPr lang="en-US" sz="2400" dirty="0"/>
              <a:t>Designing for good mental and physical ergonomics</a:t>
            </a:r>
          </a:p>
          <a:p>
            <a:r>
              <a:rPr lang="en-US" sz="2400" dirty="0"/>
              <a:t>Using design pattern</a:t>
            </a:r>
          </a:p>
          <a:p>
            <a:pPr lvl="1"/>
            <a:endParaRPr lang="en-US" sz="2000" dirty="0"/>
          </a:p>
          <a:p>
            <a:pPr marL="0" lvl="0" indent="0">
              <a:buNone/>
            </a:pPr>
            <a:endParaRPr lang="en-US" sz="2000" dirty="0">
              <a:solidFill>
                <a:srgbClr val="FF0000"/>
              </a:solidFill>
            </a:endParaRPr>
          </a:p>
          <a:p>
            <a:pPr lvl="0"/>
            <a:endParaRPr lang="en-HK" sz="2000" dirty="0"/>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a:t>
            </a:fld>
            <a:endParaRPr lang="en-US"/>
          </a:p>
        </p:txBody>
      </p:sp>
    </p:spTree>
    <p:extLst>
      <p:ext uri="{BB962C8B-B14F-4D97-AF65-F5344CB8AC3E}">
        <p14:creationId xmlns:p14="http://schemas.microsoft.com/office/powerpoint/2010/main" val="409663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Drag and Drop</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30</a:t>
            </a:fld>
            <a:endParaRPr lang="en-US"/>
          </a:p>
        </p:txBody>
      </p:sp>
      <p:sp>
        <p:nvSpPr>
          <p:cNvPr id="6" name="Content Placeholder 2"/>
          <p:cNvSpPr txBox="1">
            <a:spLocks/>
          </p:cNvSpPr>
          <p:nvPr/>
        </p:nvSpPr>
        <p:spPr>
          <a:xfrm>
            <a:off x="304800" y="1218010"/>
            <a:ext cx="8382000" cy="3394472"/>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t>Leverage intuitions of users of direct manipulations</a:t>
            </a:r>
          </a:p>
          <a:p>
            <a:r>
              <a:rPr lang="en-US" sz="2000" dirty="0"/>
              <a:t>Useful for file upload, drag and drop is very intuitive for reordering lists, grouping items (dropping one item on another), resizing elements, and sharing information from app to app</a:t>
            </a:r>
          </a:p>
        </p:txBody>
      </p:sp>
      <p:pic>
        <p:nvPicPr>
          <p:cNvPr id="3" name="Picture 2"/>
          <p:cNvPicPr>
            <a:picLocks noChangeAspect="1"/>
          </p:cNvPicPr>
          <p:nvPr/>
        </p:nvPicPr>
        <p:blipFill>
          <a:blip r:embed="rId3"/>
          <a:stretch>
            <a:fillRect/>
          </a:stretch>
        </p:blipFill>
        <p:spPr>
          <a:xfrm>
            <a:off x="4860433" y="2589316"/>
            <a:ext cx="3385534" cy="1764970"/>
          </a:xfrm>
          <a:prstGeom prst="rect">
            <a:avLst/>
          </a:prstGeom>
        </p:spPr>
      </p:pic>
    </p:spTree>
    <p:extLst>
      <p:ext uri="{BB962C8B-B14F-4D97-AF65-F5344CB8AC3E}">
        <p14:creationId xmlns:p14="http://schemas.microsoft.com/office/powerpoint/2010/main" val="1762037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Auto Save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31</a:t>
            </a:fld>
            <a:endParaRPr lang="en-US"/>
          </a:p>
        </p:txBody>
      </p:sp>
      <p:sp>
        <p:nvSpPr>
          <p:cNvPr id="6" name="Content Placeholder 2"/>
          <p:cNvSpPr txBox="1">
            <a:spLocks/>
          </p:cNvSpPr>
          <p:nvPr/>
        </p:nvSpPr>
        <p:spPr>
          <a:xfrm>
            <a:off x="304800" y="945867"/>
            <a:ext cx="8382000" cy="3394472"/>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Auto saving will save the user’s current working document to the storage mechanism without prompting the user to do so.</a:t>
            </a:r>
          </a:p>
          <a:p>
            <a:endParaRPr lang="en-US" sz="2000" dirty="0"/>
          </a:p>
        </p:txBody>
      </p:sp>
      <p:pic>
        <p:nvPicPr>
          <p:cNvPr id="7" name="Picture 6"/>
          <p:cNvPicPr>
            <a:picLocks noChangeAspect="1"/>
          </p:cNvPicPr>
          <p:nvPr/>
        </p:nvPicPr>
        <p:blipFill>
          <a:blip r:embed="rId3"/>
          <a:stretch>
            <a:fillRect/>
          </a:stretch>
        </p:blipFill>
        <p:spPr>
          <a:xfrm>
            <a:off x="1211237" y="1718324"/>
            <a:ext cx="6721526" cy="3048939"/>
          </a:xfrm>
          <a:prstGeom prst="rect">
            <a:avLst/>
          </a:prstGeom>
        </p:spPr>
      </p:pic>
    </p:spTree>
    <p:extLst>
      <p:ext uri="{BB962C8B-B14F-4D97-AF65-F5344CB8AC3E}">
        <p14:creationId xmlns:p14="http://schemas.microsoft.com/office/powerpoint/2010/main" val="26954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Blank Slate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32</a:t>
            </a:fld>
            <a:endParaRPr lang="en-US"/>
          </a:p>
        </p:txBody>
      </p:sp>
      <p:sp>
        <p:nvSpPr>
          <p:cNvPr id="6" name="Content Placeholder 2"/>
          <p:cNvSpPr txBox="1">
            <a:spLocks/>
          </p:cNvSpPr>
          <p:nvPr/>
        </p:nvSpPr>
        <p:spPr>
          <a:xfrm>
            <a:off x="304800" y="945867"/>
            <a:ext cx="8382000" cy="3394472"/>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The blank slate is the default screen in your application before it has been saturated with data. </a:t>
            </a:r>
          </a:p>
          <a:p>
            <a:endParaRPr lang="en-US" sz="2800" dirty="0"/>
          </a:p>
          <a:p>
            <a:r>
              <a:rPr lang="en-US" sz="2800" dirty="0"/>
              <a:t>Use this screen to give your users good visual and interaction cues. </a:t>
            </a:r>
          </a:p>
          <a:p>
            <a:endParaRPr lang="en-US" sz="2800" dirty="0"/>
          </a:p>
          <a:p>
            <a:r>
              <a:rPr lang="en-US" sz="2800" dirty="0"/>
              <a:t>This will help them orient themselves during the their first-time use.</a:t>
            </a:r>
          </a:p>
        </p:txBody>
      </p:sp>
    </p:spTree>
    <p:extLst>
      <p:ext uri="{BB962C8B-B14F-4D97-AF65-F5344CB8AC3E}">
        <p14:creationId xmlns:p14="http://schemas.microsoft.com/office/powerpoint/2010/main" val="71452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Blank Slate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33</a:t>
            </a:fld>
            <a:endParaRPr lang="en-US"/>
          </a:p>
        </p:txBody>
      </p:sp>
      <p:pic>
        <p:nvPicPr>
          <p:cNvPr id="3" name="Picture 2"/>
          <p:cNvPicPr>
            <a:picLocks noChangeAspect="1"/>
          </p:cNvPicPr>
          <p:nvPr/>
        </p:nvPicPr>
        <p:blipFill>
          <a:blip r:embed="rId3"/>
          <a:stretch>
            <a:fillRect/>
          </a:stretch>
        </p:blipFill>
        <p:spPr>
          <a:xfrm>
            <a:off x="2293143" y="817965"/>
            <a:ext cx="4557713" cy="3737706"/>
          </a:xfrm>
          <a:prstGeom prst="rect">
            <a:avLst/>
          </a:prstGeom>
        </p:spPr>
      </p:pic>
    </p:spTree>
    <p:extLst>
      <p:ext uri="{BB962C8B-B14F-4D97-AF65-F5344CB8AC3E}">
        <p14:creationId xmlns:p14="http://schemas.microsoft.com/office/powerpoint/2010/main" val="2384642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Progress Indicators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34</a:t>
            </a:fld>
            <a:endParaRPr lang="en-US"/>
          </a:p>
        </p:txBody>
      </p:sp>
      <p:sp>
        <p:nvSpPr>
          <p:cNvPr id="6" name="Content Placeholder 2"/>
          <p:cNvSpPr txBox="1">
            <a:spLocks/>
          </p:cNvSpPr>
          <p:nvPr/>
        </p:nvSpPr>
        <p:spPr>
          <a:xfrm>
            <a:off x="304800" y="945867"/>
            <a:ext cx="8382000" cy="3394472"/>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Progress indicator can hugely impact the perceived responsiveness of your application</a:t>
            </a:r>
          </a:p>
          <a:p>
            <a:endParaRPr lang="en-US" sz="2800" dirty="0"/>
          </a:p>
          <a:p>
            <a:r>
              <a:rPr lang="en-US" sz="2800" dirty="0"/>
              <a:t>There are different types of progress indicators</a:t>
            </a:r>
          </a:p>
          <a:p>
            <a:pPr lvl="1"/>
            <a:r>
              <a:rPr lang="en-US" sz="2400" dirty="0"/>
              <a:t>Overall indicators</a:t>
            </a:r>
          </a:p>
          <a:p>
            <a:pPr lvl="1"/>
            <a:r>
              <a:rPr lang="en-US" sz="2400" dirty="0"/>
              <a:t>Determinate indicators</a:t>
            </a:r>
          </a:p>
          <a:p>
            <a:pPr lvl="1"/>
            <a:r>
              <a:rPr lang="en-US" sz="2400" dirty="0"/>
              <a:t>Indeterminate indicators</a:t>
            </a:r>
          </a:p>
        </p:txBody>
      </p:sp>
    </p:spTree>
    <p:extLst>
      <p:ext uri="{BB962C8B-B14F-4D97-AF65-F5344CB8AC3E}">
        <p14:creationId xmlns:p14="http://schemas.microsoft.com/office/powerpoint/2010/main" val="62203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Progress Indicators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35</a:t>
            </a:fld>
            <a:endParaRPr lang="en-US"/>
          </a:p>
        </p:txBody>
      </p:sp>
      <p:pic>
        <p:nvPicPr>
          <p:cNvPr id="3" name="Picture 2"/>
          <p:cNvPicPr>
            <a:picLocks noChangeAspect="1"/>
          </p:cNvPicPr>
          <p:nvPr/>
        </p:nvPicPr>
        <p:blipFill>
          <a:blip r:embed="rId3"/>
          <a:stretch>
            <a:fillRect/>
          </a:stretch>
        </p:blipFill>
        <p:spPr>
          <a:xfrm>
            <a:off x="131309" y="205979"/>
            <a:ext cx="7551325" cy="4201886"/>
          </a:xfrm>
          <a:prstGeom prst="rect">
            <a:avLst/>
          </a:prstGeom>
        </p:spPr>
      </p:pic>
    </p:spTree>
    <p:extLst>
      <p:ext uri="{BB962C8B-B14F-4D97-AF65-F5344CB8AC3E}">
        <p14:creationId xmlns:p14="http://schemas.microsoft.com/office/powerpoint/2010/main" val="3122524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Use good target size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36</a:t>
            </a:fld>
            <a:endParaRPr lang="en-US"/>
          </a:p>
        </p:txBody>
      </p:sp>
      <p:sp>
        <p:nvSpPr>
          <p:cNvPr id="6" name="Content Placeholder 2"/>
          <p:cNvSpPr txBox="1">
            <a:spLocks/>
          </p:cNvSpPr>
          <p:nvPr/>
        </p:nvSpPr>
        <p:spPr>
          <a:xfrm>
            <a:off x="304800" y="945867"/>
            <a:ext cx="4016829" cy="3394472"/>
          </a:xfrm>
          <a:prstGeom prst="rect">
            <a:avLst/>
          </a:prstGeom>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Using good target sizes can reduce spurious and unintended touch/click errors and improve the overall usability of the application.</a:t>
            </a:r>
            <a:endParaRPr lang="en-US" sz="2400" dirty="0"/>
          </a:p>
        </p:txBody>
      </p:sp>
      <p:pic>
        <p:nvPicPr>
          <p:cNvPr id="3" name="Picture 2"/>
          <p:cNvPicPr>
            <a:picLocks noChangeAspect="1"/>
          </p:cNvPicPr>
          <p:nvPr/>
        </p:nvPicPr>
        <p:blipFill>
          <a:blip r:embed="rId3"/>
          <a:stretch>
            <a:fillRect/>
          </a:stretch>
        </p:blipFill>
        <p:spPr>
          <a:xfrm>
            <a:off x="4230906" y="1175742"/>
            <a:ext cx="4455894" cy="2725511"/>
          </a:xfrm>
          <a:prstGeom prst="rect">
            <a:avLst/>
          </a:prstGeom>
        </p:spPr>
      </p:pic>
    </p:spTree>
    <p:extLst>
      <p:ext uri="{BB962C8B-B14F-4D97-AF65-F5344CB8AC3E}">
        <p14:creationId xmlns:p14="http://schemas.microsoft.com/office/powerpoint/2010/main" val="4011851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A Button is a Button</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37</a:t>
            </a:fld>
            <a:endParaRPr lang="en-US"/>
          </a:p>
        </p:txBody>
      </p:sp>
      <p:pic>
        <p:nvPicPr>
          <p:cNvPr id="3" name="Picture 2"/>
          <p:cNvPicPr>
            <a:picLocks noChangeAspect="1"/>
          </p:cNvPicPr>
          <p:nvPr/>
        </p:nvPicPr>
        <p:blipFill>
          <a:blip r:embed="rId3"/>
          <a:stretch>
            <a:fillRect/>
          </a:stretch>
        </p:blipFill>
        <p:spPr>
          <a:xfrm>
            <a:off x="670134" y="1063229"/>
            <a:ext cx="7803732" cy="3638550"/>
          </a:xfrm>
          <a:prstGeom prst="rect">
            <a:avLst/>
          </a:prstGeom>
        </p:spPr>
      </p:pic>
    </p:spTree>
    <p:extLst>
      <p:ext uri="{BB962C8B-B14F-4D97-AF65-F5344CB8AC3E}">
        <p14:creationId xmlns:p14="http://schemas.microsoft.com/office/powerpoint/2010/main" val="1361172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Avoid Modal States unless It’s Critical to Use Them</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38</a:t>
            </a:fld>
            <a:endParaRPr lang="en-US"/>
          </a:p>
        </p:txBody>
      </p:sp>
      <p:pic>
        <p:nvPicPr>
          <p:cNvPr id="6" name="Picture 5"/>
          <p:cNvPicPr>
            <a:picLocks noChangeAspect="1"/>
          </p:cNvPicPr>
          <p:nvPr/>
        </p:nvPicPr>
        <p:blipFill>
          <a:blip r:embed="rId3"/>
          <a:stretch>
            <a:fillRect/>
          </a:stretch>
        </p:blipFill>
        <p:spPr>
          <a:xfrm>
            <a:off x="163285" y="1063229"/>
            <a:ext cx="8810625" cy="3223174"/>
          </a:xfrm>
          <a:prstGeom prst="rect">
            <a:avLst/>
          </a:prstGeom>
        </p:spPr>
      </p:pic>
    </p:spTree>
    <p:extLst>
      <p:ext uri="{BB962C8B-B14F-4D97-AF65-F5344CB8AC3E}">
        <p14:creationId xmlns:p14="http://schemas.microsoft.com/office/powerpoint/2010/main" val="1260320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Direct Manipulation</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39</a:t>
            </a:fld>
            <a:endParaRPr lang="en-US"/>
          </a:p>
        </p:txBody>
      </p:sp>
      <p:sp>
        <p:nvSpPr>
          <p:cNvPr id="3" name="Rectangle 2"/>
          <p:cNvSpPr/>
          <p:nvPr/>
        </p:nvSpPr>
        <p:spPr>
          <a:xfrm>
            <a:off x="348343" y="835968"/>
            <a:ext cx="3987525" cy="4154984"/>
          </a:xfrm>
          <a:prstGeom prst="rect">
            <a:avLst/>
          </a:prstGeom>
        </p:spPr>
        <p:txBody>
          <a:bodyPr wrap="square">
            <a:spAutoFit/>
          </a:bodyPr>
          <a:lstStyle/>
          <a:p>
            <a:endParaRPr lang="en-US" sz="2400" dirty="0"/>
          </a:p>
          <a:p>
            <a:r>
              <a:rPr lang="en-US" sz="2400" dirty="0"/>
              <a:t>Direct manipulation can be a very simple and easy-to-remember strategy for designing a UI</a:t>
            </a:r>
          </a:p>
          <a:p>
            <a:endParaRPr lang="en-US" sz="2400" dirty="0"/>
          </a:p>
          <a:p>
            <a:r>
              <a:rPr lang="en-US" sz="2400" dirty="0"/>
              <a:t>Not everything can support direct manipulation, and in many cases, it should be avoided. </a:t>
            </a:r>
          </a:p>
          <a:p>
            <a:endParaRPr lang="en-US" sz="2400" dirty="0"/>
          </a:p>
        </p:txBody>
      </p:sp>
      <p:pic>
        <p:nvPicPr>
          <p:cNvPr id="7" name="Picture 6"/>
          <p:cNvPicPr>
            <a:picLocks noChangeAspect="1"/>
          </p:cNvPicPr>
          <p:nvPr/>
        </p:nvPicPr>
        <p:blipFill>
          <a:blip r:embed="rId3"/>
          <a:stretch>
            <a:fillRect/>
          </a:stretch>
        </p:blipFill>
        <p:spPr>
          <a:xfrm>
            <a:off x="4281439" y="1331630"/>
            <a:ext cx="4299905" cy="3163661"/>
          </a:xfrm>
          <a:prstGeom prst="rect">
            <a:avLst/>
          </a:prstGeom>
        </p:spPr>
      </p:pic>
    </p:spTree>
    <p:extLst>
      <p:ext uri="{BB962C8B-B14F-4D97-AF65-F5344CB8AC3E}">
        <p14:creationId xmlns:p14="http://schemas.microsoft.com/office/powerpoint/2010/main" val="3496617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Design</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a:t>
            </a:fld>
            <a:endParaRPr lang="en-US"/>
          </a:p>
        </p:txBody>
      </p:sp>
      <p:sp>
        <p:nvSpPr>
          <p:cNvPr id="6" name="Content Placeholder 2"/>
          <p:cNvSpPr txBox="1">
            <a:spLocks/>
          </p:cNvSpPr>
          <p:nvPr/>
        </p:nvSpPr>
        <p:spPr>
          <a:xfrm>
            <a:off x="609600" y="1352551"/>
            <a:ext cx="80772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Interaction design (</a:t>
            </a:r>
            <a:r>
              <a:rPr lang="en-US" dirty="0" err="1"/>
              <a:t>IxD</a:t>
            </a:r>
            <a:r>
              <a:rPr lang="en-US" dirty="0"/>
              <a:t>) is all abut the ease and intuitiveness of interacting with a product</a:t>
            </a:r>
          </a:p>
          <a:p>
            <a:pPr lvl="1"/>
            <a:r>
              <a:rPr lang="en-US" sz="2000" dirty="0">
                <a:solidFill>
                  <a:srgbClr val="FF0000"/>
                </a:solidFill>
              </a:rPr>
              <a:t>When done correctly, the product “just work” ( intuitively)</a:t>
            </a:r>
          </a:p>
          <a:p>
            <a:pPr lvl="1"/>
            <a:r>
              <a:rPr lang="en-US" sz="2000" dirty="0">
                <a:solidFill>
                  <a:srgbClr val="FF0000"/>
                </a:solidFill>
              </a:rPr>
              <a:t>When poorly design, users has to “think”, “figure out” how to use the product</a:t>
            </a:r>
          </a:p>
        </p:txBody>
      </p:sp>
    </p:spTree>
    <p:extLst>
      <p:ext uri="{BB962C8B-B14F-4D97-AF65-F5344CB8AC3E}">
        <p14:creationId xmlns:p14="http://schemas.microsoft.com/office/powerpoint/2010/main" val="335247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Group Like Items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40</a:t>
            </a:fld>
            <a:endParaRPr lang="en-US"/>
          </a:p>
        </p:txBody>
      </p:sp>
      <p:sp>
        <p:nvSpPr>
          <p:cNvPr id="3" name="Rectangle 2"/>
          <p:cNvSpPr/>
          <p:nvPr/>
        </p:nvSpPr>
        <p:spPr>
          <a:xfrm>
            <a:off x="348343" y="1063229"/>
            <a:ext cx="8131628" cy="1938992"/>
          </a:xfrm>
          <a:prstGeom prst="rect">
            <a:avLst/>
          </a:prstGeom>
        </p:spPr>
        <p:txBody>
          <a:bodyPr wrap="square">
            <a:spAutoFit/>
          </a:bodyPr>
          <a:lstStyle/>
          <a:p>
            <a:pPr marL="342900" indent="-342900">
              <a:buFont typeface="Arial" panose="020B0604020202020204" pitchFamily="34" charset="0"/>
              <a:buChar char="•"/>
            </a:pPr>
            <a:r>
              <a:rPr lang="en-US" sz="2400" dirty="0"/>
              <a:t>Keeping related items in close proximity is a Gestalt design principle.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we see items placed close together we perceive them as being related or forming a group.</a:t>
            </a:r>
          </a:p>
        </p:txBody>
      </p:sp>
    </p:spTree>
    <p:extLst>
      <p:ext uri="{BB962C8B-B14F-4D97-AF65-F5344CB8AC3E}">
        <p14:creationId xmlns:p14="http://schemas.microsoft.com/office/powerpoint/2010/main" val="1880166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41</a:t>
            </a:fld>
            <a:endParaRPr lang="en-US"/>
          </a:p>
        </p:txBody>
      </p:sp>
      <p:pic>
        <p:nvPicPr>
          <p:cNvPr id="8" name="Picture 7"/>
          <p:cNvPicPr>
            <a:picLocks noChangeAspect="1"/>
          </p:cNvPicPr>
          <p:nvPr/>
        </p:nvPicPr>
        <p:blipFill>
          <a:blip r:embed="rId3"/>
          <a:stretch>
            <a:fillRect/>
          </a:stretch>
        </p:blipFill>
        <p:spPr>
          <a:xfrm>
            <a:off x="133736" y="0"/>
            <a:ext cx="7382850" cy="4354966"/>
          </a:xfrm>
          <a:prstGeom prst="rect">
            <a:avLst/>
          </a:prstGeom>
        </p:spPr>
      </p:pic>
    </p:spTree>
    <p:extLst>
      <p:ext uri="{BB962C8B-B14F-4D97-AF65-F5344CB8AC3E}">
        <p14:creationId xmlns:p14="http://schemas.microsoft.com/office/powerpoint/2010/main" val="803695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Continuous Scrolling</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42</a:t>
            </a:fld>
            <a:endParaRPr lang="en-US"/>
          </a:p>
        </p:txBody>
      </p:sp>
      <p:pic>
        <p:nvPicPr>
          <p:cNvPr id="6" name="Picture 5"/>
          <p:cNvPicPr>
            <a:picLocks noChangeAspect="1"/>
          </p:cNvPicPr>
          <p:nvPr/>
        </p:nvPicPr>
        <p:blipFill>
          <a:blip r:embed="rId3"/>
          <a:stretch>
            <a:fillRect/>
          </a:stretch>
        </p:blipFill>
        <p:spPr>
          <a:xfrm>
            <a:off x="1970066" y="1060507"/>
            <a:ext cx="4583134" cy="3706756"/>
          </a:xfrm>
          <a:prstGeom prst="rect">
            <a:avLst/>
          </a:prstGeom>
        </p:spPr>
      </p:pic>
    </p:spTree>
    <p:extLst>
      <p:ext uri="{BB962C8B-B14F-4D97-AF65-F5344CB8AC3E}">
        <p14:creationId xmlns:p14="http://schemas.microsoft.com/office/powerpoint/2010/main" val="2576952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Continuous Scrolling</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43</a:t>
            </a:fld>
            <a:endParaRPr lang="en-US"/>
          </a:p>
        </p:txBody>
      </p:sp>
      <p:sp>
        <p:nvSpPr>
          <p:cNvPr id="3" name="Rectangle 2"/>
          <p:cNvSpPr/>
          <p:nvPr/>
        </p:nvSpPr>
        <p:spPr>
          <a:xfrm>
            <a:off x="348343" y="1063229"/>
            <a:ext cx="8131628" cy="2308324"/>
          </a:xfrm>
          <a:prstGeom prst="rect">
            <a:avLst/>
          </a:prstGeom>
        </p:spPr>
        <p:txBody>
          <a:bodyPr wrap="square">
            <a:spAutoFit/>
          </a:bodyPr>
          <a:lstStyle/>
          <a:p>
            <a:pPr marL="342900" indent="-342900">
              <a:buFont typeface="Arial" panose="020B0604020202020204" pitchFamily="34" charset="0"/>
              <a:buChar char="•"/>
            </a:pPr>
            <a:r>
              <a:rPr lang="en-US" sz="2400" dirty="0"/>
              <a:t>Continuous scrolling is preferred over traditional pagination because it creates a “lighter” experience.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act of clicking “next page” in a paginated dataset forces users out of the act of consuming the data and momentarily breaks their attention.</a:t>
            </a:r>
          </a:p>
        </p:txBody>
      </p:sp>
    </p:spTree>
    <p:extLst>
      <p:ext uri="{BB962C8B-B14F-4D97-AF65-F5344CB8AC3E}">
        <p14:creationId xmlns:p14="http://schemas.microsoft.com/office/powerpoint/2010/main" val="1918443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Size to importance visualization</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44</a:t>
            </a:fld>
            <a:endParaRPr lang="en-US"/>
          </a:p>
        </p:txBody>
      </p:sp>
      <p:sp>
        <p:nvSpPr>
          <p:cNvPr id="3" name="Rectangle 2"/>
          <p:cNvSpPr/>
          <p:nvPr/>
        </p:nvSpPr>
        <p:spPr>
          <a:xfrm>
            <a:off x="348343" y="1063229"/>
            <a:ext cx="8131628" cy="3416320"/>
          </a:xfrm>
          <a:prstGeom prst="rect">
            <a:avLst/>
          </a:prstGeom>
        </p:spPr>
        <p:txBody>
          <a:bodyPr wrap="square">
            <a:spAutoFit/>
          </a:bodyPr>
          <a:lstStyle/>
          <a:p>
            <a:pPr marL="342900" indent="-342900">
              <a:buFont typeface="Arial" panose="020B0604020202020204" pitchFamily="34" charset="0"/>
              <a:buChar char="•"/>
            </a:pPr>
            <a:r>
              <a:rPr lang="en-US" sz="2400" dirty="0"/>
              <a:t>This design pattern enables you to visualize relational qualities of a dataset.</a:t>
            </a:r>
          </a:p>
          <a:p>
            <a:endParaRPr lang="en-US" sz="2400" dirty="0"/>
          </a:p>
          <a:p>
            <a:pPr marL="342900" indent="-342900">
              <a:buFont typeface="Arial" panose="020B0604020202020204" pitchFamily="34" charset="0"/>
              <a:buChar char="•"/>
            </a:pPr>
            <a:r>
              <a:rPr lang="en-US" sz="2400" dirty="0"/>
              <a:t>The proportional sizing of the elements gives the users the ability to spot outlier data items at a glance.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By proportionally sizing the elements on the page, you can create an interesting visualization that is easy for users to consume at a glance.</a:t>
            </a:r>
          </a:p>
        </p:txBody>
      </p:sp>
    </p:spTree>
    <p:extLst>
      <p:ext uri="{BB962C8B-B14F-4D97-AF65-F5344CB8AC3E}">
        <p14:creationId xmlns:p14="http://schemas.microsoft.com/office/powerpoint/2010/main" val="217080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Size to importance visualization</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45</a:t>
            </a:fld>
            <a:endParaRPr lang="en-US"/>
          </a:p>
        </p:txBody>
      </p:sp>
      <p:pic>
        <p:nvPicPr>
          <p:cNvPr id="6" name="Picture 5"/>
          <p:cNvPicPr>
            <a:picLocks noChangeAspect="1"/>
          </p:cNvPicPr>
          <p:nvPr/>
        </p:nvPicPr>
        <p:blipFill>
          <a:blip r:embed="rId3"/>
          <a:stretch>
            <a:fillRect/>
          </a:stretch>
        </p:blipFill>
        <p:spPr>
          <a:xfrm>
            <a:off x="180975" y="77561"/>
            <a:ext cx="7439025" cy="4552950"/>
          </a:xfrm>
          <a:prstGeom prst="rect">
            <a:avLst/>
          </a:prstGeom>
        </p:spPr>
      </p:pic>
    </p:spTree>
    <p:extLst>
      <p:ext uri="{BB962C8B-B14F-4D97-AF65-F5344CB8AC3E}">
        <p14:creationId xmlns:p14="http://schemas.microsoft.com/office/powerpoint/2010/main" val="1013955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Glance-View Dashboard</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46</a:t>
            </a:fld>
            <a:endParaRPr lang="en-US"/>
          </a:p>
        </p:txBody>
      </p:sp>
      <p:sp>
        <p:nvSpPr>
          <p:cNvPr id="3" name="Rectangle 2"/>
          <p:cNvSpPr/>
          <p:nvPr/>
        </p:nvSpPr>
        <p:spPr>
          <a:xfrm>
            <a:off x="348343" y="1063229"/>
            <a:ext cx="8131628" cy="3416320"/>
          </a:xfrm>
          <a:prstGeom prst="rect">
            <a:avLst/>
          </a:prstGeom>
        </p:spPr>
        <p:txBody>
          <a:bodyPr wrap="square">
            <a:spAutoFit/>
          </a:bodyPr>
          <a:lstStyle/>
          <a:p>
            <a:pPr marL="342900" indent="-342900">
              <a:buFont typeface="Arial" panose="020B0604020202020204" pitchFamily="34" charset="0"/>
              <a:buChar char="•"/>
            </a:pPr>
            <a:r>
              <a:rPr lang="en-US" sz="2400" dirty="0"/>
              <a:t>Dashboard contains all of the relevant information that a user may want to act on without unnecessary details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It’s important to curate the content, limit the page to just the information the user can’t live without, and keep it up to date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 color coating and clear indicators for elements that need the user’s attention</a:t>
            </a:r>
          </a:p>
        </p:txBody>
      </p:sp>
    </p:spTree>
    <p:extLst>
      <p:ext uri="{BB962C8B-B14F-4D97-AF65-F5344CB8AC3E}">
        <p14:creationId xmlns:p14="http://schemas.microsoft.com/office/powerpoint/2010/main" val="2345115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Size to importance visualization</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47</a:t>
            </a:fld>
            <a:endParaRPr lang="en-US"/>
          </a:p>
        </p:txBody>
      </p:sp>
      <p:pic>
        <p:nvPicPr>
          <p:cNvPr id="3" name="Picture 2"/>
          <p:cNvPicPr>
            <a:picLocks noChangeAspect="1"/>
          </p:cNvPicPr>
          <p:nvPr/>
        </p:nvPicPr>
        <p:blipFill>
          <a:blip r:embed="rId3"/>
          <a:stretch>
            <a:fillRect/>
          </a:stretch>
        </p:blipFill>
        <p:spPr>
          <a:xfrm>
            <a:off x="6098" y="0"/>
            <a:ext cx="7613902" cy="4767263"/>
          </a:xfrm>
          <a:prstGeom prst="rect">
            <a:avLst/>
          </a:prstGeom>
        </p:spPr>
      </p:pic>
    </p:spTree>
    <p:extLst>
      <p:ext uri="{BB962C8B-B14F-4D97-AF65-F5344CB8AC3E}">
        <p14:creationId xmlns:p14="http://schemas.microsoft.com/office/powerpoint/2010/main" val="1157673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Error-Proof Controls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48</a:t>
            </a:fld>
            <a:endParaRPr lang="en-US"/>
          </a:p>
        </p:txBody>
      </p:sp>
      <p:sp>
        <p:nvSpPr>
          <p:cNvPr id="3" name="Rectangle 2"/>
          <p:cNvSpPr/>
          <p:nvPr/>
        </p:nvSpPr>
        <p:spPr>
          <a:xfrm>
            <a:off x="348343" y="1063229"/>
            <a:ext cx="8131628" cy="2308324"/>
          </a:xfrm>
          <a:prstGeom prst="rect">
            <a:avLst/>
          </a:prstGeom>
        </p:spPr>
        <p:txBody>
          <a:bodyPr wrap="square">
            <a:spAutoFit/>
          </a:bodyPr>
          <a:lstStyle/>
          <a:p>
            <a:pPr marL="342900" indent="-342900">
              <a:buFont typeface="Arial" panose="020B0604020202020204" pitchFamily="34" charset="0"/>
              <a:buChar char="•"/>
            </a:pPr>
            <a:r>
              <a:rPr lang="en-US" sz="2400" dirty="0"/>
              <a:t>Error-proof controls are input controls that prevent the user from entering invalid data before it causes an error message or becomes a problem.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may even auto-correcting input by appending or removing unnecessary characters</a:t>
            </a:r>
          </a:p>
        </p:txBody>
      </p:sp>
    </p:spTree>
    <p:extLst>
      <p:ext uri="{BB962C8B-B14F-4D97-AF65-F5344CB8AC3E}">
        <p14:creationId xmlns:p14="http://schemas.microsoft.com/office/powerpoint/2010/main" val="1508448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49</a:t>
            </a:fld>
            <a:endParaRPr lang="en-US"/>
          </a:p>
        </p:txBody>
      </p:sp>
      <p:pic>
        <p:nvPicPr>
          <p:cNvPr id="6" name="Picture 5"/>
          <p:cNvPicPr>
            <a:picLocks noChangeAspect="1"/>
          </p:cNvPicPr>
          <p:nvPr/>
        </p:nvPicPr>
        <p:blipFill>
          <a:blip r:embed="rId3"/>
          <a:stretch>
            <a:fillRect/>
          </a:stretch>
        </p:blipFill>
        <p:spPr>
          <a:xfrm>
            <a:off x="97971" y="76200"/>
            <a:ext cx="7358743" cy="4436179"/>
          </a:xfrm>
          <a:prstGeom prst="rect">
            <a:avLst/>
          </a:prstGeom>
        </p:spPr>
      </p:pic>
    </p:spTree>
    <p:extLst>
      <p:ext uri="{BB962C8B-B14F-4D97-AF65-F5344CB8AC3E}">
        <p14:creationId xmlns:p14="http://schemas.microsoft.com/office/powerpoint/2010/main" val="1900139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96188"/>
            <a:ext cx="8001000" cy="1102519"/>
          </a:xfrm>
        </p:spPr>
        <p:txBody>
          <a:bodyPr>
            <a:normAutofit fontScale="90000"/>
          </a:bodyPr>
          <a:lstStyle/>
          <a:p>
            <a:pPr algn="l"/>
            <a:r>
              <a:rPr lang="en-US" dirty="0">
                <a:solidFill>
                  <a:srgbClr val="0070C0"/>
                </a:solidFill>
              </a:rPr>
              <a:t>Activity 1 </a:t>
            </a:r>
            <a:br>
              <a:rPr lang="en-US" dirty="0">
                <a:solidFill>
                  <a:srgbClr val="0070C0"/>
                </a:solidFill>
              </a:rPr>
            </a:br>
            <a:r>
              <a:rPr lang="en-US" dirty="0">
                <a:solidFill>
                  <a:srgbClr val="0070C0"/>
                </a:solidFill>
              </a:rPr>
              <a:t>Group Discussion (10 minutes)</a:t>
            </a:r>
            <a:br>
              <a:rPr lang="en-US" dirty="0">
                <a:solidFill>
                  <a:srgbClr val="0070C0"/>
                </a:solidFill>
              </a:rPr>
            </a:br>
            <a:r>
              <a:rPr lang="en-US" dirty="0"/>
              <a:t>What action is afforded by this icon ?</a:t>
            </a:r>
            <a:br>
              <a:rPr lang="en-US" dirty="0"/>
            </a:br>
            <a:r>
              <a:rPr lang="en-US" dirty="0"/>
              <a:t>Should We avoid this  ? And How ?</a:t>
            </a:r>
          </a:p>
        </p:txBody>
      </p:sp>
      <p:sp>
        <p:nvSpPr>
          <p:cNvPr id="4" name="Footer Placeholder 3"/>
          <p:cNvSpPr>
            <a:spLocks noGrp="1"/>
          </p:cNvSpPr>
          <p:nvPr>
            <p:ph type="ftr" sz="quarter" idx="11"/>
          </p:nvPr>
        </p:nvSpPr>
        <p:spPr/>
        <p:txBody>
          <a:bodyPr/>
          <a:lstStyle/>
          <a:p>
            <a:r>
              <a:rPr lang="en-US" dirty="0"/>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5</a:t>
            </a:fld>
            <a:endParaRPr lang="en-US"/>
          </a:p>
        </p:txBody>
      </p:sp>
      <p:pic>
        <p:nvPicPr>
          <p:cNvPr id="3" name="Picture 2"/>
          <p:cNvPicPr>
            <a:picLocks noChangeAspect="1"/>
          </p:cNvPicPr>
          <p:nvPr/>
        </p:nvPicPr>
        <p:blipFill>
          <a:blip r:embed="rId3"/>
          <a:stretch>
            <a:fillRect/>
          </a:stretch>
        </p:blipFill>
        <p:spPr>
          <a:xfrm>
            <a:off x="3418114" y="2794822"/>
            <a:ext cx="2019300" cy="1685925"/>
          </a:xfrm>
          <a:prstGeom prst="rect">
            <a:avLst/>
          </a:prstGeom>
        </p:spPr>
      </p:pic>
    </p:spTree>
    <p:extLst>
      <p:ext uri="{BB962C8B-B14F-4D97-AF65-F5344CB8AC3E}">
        <p14:creationId xmlns:p14="http://schemas.microsoft.com/office/powerpoint/2010/main" val="2527019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Get Me Out of Here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50</a:t>
            </a:fld>
            <a:endParaRPr lang="en-US"/>
          </a:p>
        </p:txBody>
      </p:sp>
      <p:sp>
        <p:nvSpPr>
          <p:cNvPr id="3" name="Rectangle 2"/>
          <p:cNvSpPr/>
          <p:nvPr/>
        </p:nvSpPr>
        <p:spPr>
          <a:xfrm>
            <a:off x="348343" y="1063229"/>
            <a:ext cx="8131628" cy="2308324"/>
          </a:xfrm>
          <a:prstGeom prst="rect">
            <a:avLst/>
          </a:prstGeom>
        </p:spPr>
        <p:txBody>
          <a:bodyPr wrap="square">
            <a:spAutoFit/>
          </a:bodyPr>
          <a:lstStyle/>
          <a:p>
            <a:pPr marL="342900" indent="-342900">
              <a:buFont typeface="Arial" panose="020B0604020202020204" pitchFamily="34" charset="0"/>
              <a:buChar char="•"/>
            </a:pPr>
            <a:r>
              <a:rPr lang="en-US" sz="2400" dirty="0"/>
              <a:t>Often called an escape hatch, a get me out of here is a clear exit mechanism from any screen in your application back to a known place, such as a home page or hub.</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User may end up getting lost and want to start over when using complex application/website</a:t>
            </a:r>
          </a:p>
        </p:txBody>
      </p:sp>
    </p:spTree>
    <p:extLst>
      <p:ext uri="{BB962C8B-B14F-4D97-AF65-F5344CB8AC3E}">
        <p14:creationId xmlns:p14="http://schemas.microsoft.com/office/powerpoint/2010/main" val="237763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Get Me Out of Here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51</a:t>
            </a:fld>
            <a:endParaRPr lang="en-US"/>
          </a:p>
        </p:txBody>
      </p:sp>
      <p:sp>
        <p:nvSpPr>
          <p:cNvPr id="3" name="Rectangle 2"/>
          <p:cNvSpPr/>
          <p:nvPr/>
        </p:nvSpPr>
        <p:spPr>
          <a:xfrm>
            <a:off x="348343" y="1063229"/>
            <a:ext cx="8131628" cy="1200329"/>
          </a:xfrm>
          <a:prstGeom prst="rect">
            <a:avLst/>
          </a:prstGeom>
        </p:spPr>
        <p:txBody>
          <a:bodyPr wrap="square">
            <a:spAutoFit/>
          </a:bodyPr>
          <a:lstStyle/>
          <a:p>
            <a:pPr marL="342900" indent="-342900">
              <a:buFont typeface="Arial" panose="020B0604020202020204" pitchFamily="34" charset="0"/>
              <a:buChar char="•"/>
            </a:pPr>
            <a:r>
              <a:rPr lang="en-US" sz="2400" dirty="0"/>
              <a:t>Often called an escape hatch, a get me out of here is a clear exit mechanism from any screen in your application back to a known place, such as a home page or hub.</a:t>
            </a:r>
          </a:p>
        </p:txBody>
      </p:sp>
      <p:pic>
        <p:nvPicPr>
          <p:cNvPr id="6" name="Picture 5"/>
          <p:cNvPicPr>
            <a:picLocks noChangeAspect="1"/>
          </p:cNvPicPr>
          <p:nvPr/>
        </p:nvPicPr>
        <p:blipFill>
          <a:blip r:embed="rId3"/>
          <a:stretch>
            <a:fillRect/>
          </a:stretch>
        </p:blipFill>
        <p:spPr>
          <a:xfrm>
            <a:off x="323673" y="0"/>
            <a:ext cx="8363127" cy="4600575"/>
          </a:xfrm>
          <a:prstGeom prst="rect">
            <a:avLst/>
          </a:prstGeom>
        </p:spPr>
      </p:pic>
    </p:spTree>
    <p:extLst>
      <p:ext uri="{BB962C8B-B14F-4D97-AF65-F5344CB8AC3E}">
        <p14:creationId xmlns:p14="http://schemas.microsoft.com/office/powerpoint/2010/main" val="3062842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70C0"/>
                </a:solidFill>
              </a:rPr>
              <a:t>Right / Left Alignment </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52</a:t>
            </a:fld>
            <a:endParaRPr lang="en-US"/>
          </a:p>
        </p:txBody>
      </p:sp>
      <p:sp>
        <p:nvSpPr>
          <p:cNvPr id="3" name="Rectangle 2"/>
          <p:cNvSpPr/>
          <p:nvPr/>
        </p:nvSpPr>
        <p:spPr>
          <a:xfrm>
            <a:off x="348343" y="1063229"/>
            <a:ext cx="3265714" cy="2308324"/>
          </a:xfrm>
          <a:prstGeom prst="rect">
            <a:avLst/>
          </a:prstGeom>
        </p:spPr>
        <p:txBody>
          <a:bodyPr wrap="square">
            <a:spAutoFit/>
          </a:bodyPr>
          <a:lstStyle/>
          <a:p>
            <a:pPr marL="342900" indent="-342900">
              <a:buFont typeface="Arial" panose="020B0604020202020204" pitchFamily="34" charset="0"/>
              <a:buChar char="•"/>
            </a:pPr>
            <a:r>
              <a:rPr lang="en-US" sz="2400" dirty="0"/>
              <a:t>Use right-align input labels and left-align input controls in a form so users can make quick associations.</a:t>
            </a:r>
          </a:p>
        </p:txBody>
      </p:sp>
      <p:pic>
        <p:nvPicPr>
          <p:cNvPr id="6" name="Picture 5"/>
          <p:cNvPicPr>
            <a:picLocks noChangeAspect="1"/>
          </p:cNvPicPr>
          <p:nvPr/>
        </p:nvPicPr>
        <p:blipFill>
          <a:blip r:embed="rId3"/>
          <a:stretch>
            <a:fillRect/>
          </a:stretch>
        </p:blipFill>
        <p:spPr>
          <a:xfrm>
            <a:off x="3651475" y="965258"/>
            <a:ext cx="4621667" cy="3836466"/>
          </a:xfrm>
          <a:prstGeom prst="rect">
            <a:avLst/>
          </a:prstGeom>
        </p:spPr>
      </p:pic>
    </p:spTree>
    <p:extLst>
      <p:ext uri="{BB962C8B-B14F-4D97-AF65-F5344CB8AC3E}">
        <p14:creationId xmlns:p14="http://schemas.microsoft.com/office/powerpoint/2010/main" val="199281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2E7894-5F32-4865-83F6-43C3DB36FEA7}"/>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D1BB10F9-3BF3-4BA1-8D91-5CAF07709AD4}"/>
              </a:ext>
            </a:extLst>
          </p:cNvPr>
          <p:cNvSpPr>
            <a:spLocks noGrp="1"/>
          </p:cNvSpPr>
          <p:nvPr>
            <p:ph type="sldNum" sz="quarter" idx="12"/>
          </p:nvPr>
        </p:nvSpPr>
        <p:spPr/>
        <p:txBody>
          <a:bodyPr/>
          <a:lstStyle/>
          <a:p>
            <a:fld id="{36EA1323-965C-0742-806D-06C14CDC1E0E}" type="slidenum">
              <a:rPr lang="de-DE" smtClean="0"/>
              <a:pPr/>
              <a:t>53</a:t>
            </a:fld>
            <a:endParaRPr lang="de-DE"/>
          </a:p>
        </p:txBody>
      </p:sp>
      <p:pic>
        <p:nvPicPr>
          <p:cNvPr id="8" name="Content Placeholder 7">
            <a:extLst>
              <a:ext uri="{FF2B5EF4-FFF2-40B4-BE49-F238E27FC236}">
                <a16:creationId xmlns:a16="http://schemas.microsoft.com/office/drawing/2014/main" id="{9E82818F-94F4-42AD-A9C7-12E6B8F180E5}"/>
              </a:ext>
            </a:extLst>
          </p:cNvPr>
          <p:cNvPicPr>
            <a:picLocks noGrp="1" noChangeAspect="1"/>
          </p:cNvPicPr>
          <p:nvPr>
            <p:ph idx="4294967295"/>
          </p:nvPr>
        </p:nvPicPr>
        <p:blipFill>
          <a:blip r:embed="rId2"/>
          <a:stretch>
            <a:fillRect/>
          </a:stretch>
        </p:blipFill>
        <p:spPr>
          <a:xfrm>
            <a:off x="2275395" y="1271029"/>
            <a:ext cx="2446338" cy="3459163"/>
          </a:xfrm>
        </p:spPr>
      </p:pic>
      <p:sp>
        <p:nvSpPr>
          <p:cNvPr id="6" name="Title 5">
            <a:extLst>
              <a:ext uri="{FF2B5EF4-FFF2-40B4-BE49-F238E27FC236}">
                <a16:creationId xmlns:a16="http://schemas.microsoft.com/office/drawing/2014/main" id="{090063BC-E61C-4BC2-B522-7F4192264CCE}"/>
              </a:ext>
            </a:extLst>
          </p:cNvPr>
          <p:cNvSpPr>
            <a:spLocks noGrp="1"/>
          </p:cNvSpPr>
          <p:nvPr>
            <p:ph type="title" idx="4294967295"/>
          </p:nvPr>
        </p:nvSpPr>
        <p:spPr>
          <a:xfrm>
            <a:off x="963826" y="206375"/>
            <a:ext cx="7265773" cy="857250"/>
          </a:xfrm>
        </p:spPr>
        <p:txBody>
          <a:bodyPr>
            <a:noAutofit/>
          </a:bodyPr>
          <a:lstStyle/>
          <a:p>
            <a:pPr algn="l"/>
            <a:r>
              <a:rPr lang="en-NZ" sz="3200" dirty="0">
                <a:solidFill>
                  <a:srgbClr val="F4F1D0"/>
                </a:solidFill>
              </a:rPr>
              <a:t>How about other </a:t>
            </a:r>
            <a:br>
              <a:rPr lang="en-NZ" sz="3200" dirty="0">
                <a:solidFill>
                  <a:srgbClr val="F4F1D0"/>
                </a:solidFill>
              </a:rPr>
            </a:br>
            <a:r>
              <a:rPr lang="en-NZ" sz="3200" dirty="0">
                <a:solidFill>
                  <a:srgbClr val="F4F1D0"/>
                </a:solidFill>
              </a:rPr>
              <a:t>criteria / heuristics?</a:t>
            </a:r>
          </a:p>
        </p:txBody>
      </p:sp>
      <p:pic>
        <p:nvPicPr>
          <p:cNvPr id="10" name="Picture 9">
            <a:extLst>
              <a:ext uri="{FF2B5EF4-FFF2-40B4-BE49-F238E27FC236}">
                <a16:creationId xmlns:a16="http://schemas.microsoft.com/office/drawing/2014/main" id="{0FE569E9-3F72-42D3-8F46-D235C1D8398B}"/>
              </a:ext>
            </a:extLst>
          </p:cNvPr>
          <p:cNvPicPr>
            <a:picLocks noChangeAspect="1"/>
          </p:cNvPicPr>
          <p:nvPr/>
        </p:nvPicPr>
        <p:blipFill>
          <a:blip r:embed="rId3"/>
          <a:stretch>
            <a:fillRect/>
          </a:stretch>
        </p:blipFill>
        <p:spPr>
          <a:xfrm>
            <a:off x="4900551" y="98424"/>
            <a:ext cx="2514522" cy="4736434"/>
          </a:xfrm>
          <a:prstGeom prst="rect">
            <a:avLst/>
          </a:prstGeom>
        </p:spPr>
      </p:pic>
      <p:sp>
        <p:nvSpPr>
          <p:cNvPr id="12" name="TextBox 11">
            <a:extLst>
              <a:ext uri="{FF2B5EF4-FFF2-40B4-BE49-F238E27FC236}">
                <a16:creationId xmlns:a16="http://schemas.microsoft.com/office/drawing/2014/main" id="{845F740D-1142-466A-9966-994F1F83DECF}"/>
              </a:ext>
            </a:extLst>
          </p:cNvPr>
          <p:cNvSpPr txBox="1"/>
          <p:nvPr/>
        </p:nvSpPr>
        <p:spPr>
          <a:xfrm rot="16200000">
            <a:off x="763484" y="2630277"/>
            <a:ext cx="1656938" cy="300082"/>
          </a:xfrm>
          <a:prstGeom prst="rect">
            <a:avLst/>
          </a:prstGeom>
          <a:noFill/>
        </p:spPr>
        <p:txBody>
          <a:bodyPr wrap="square">
            <a:spAutoFit/>
          </a:bodyPr>
          <a:lstStyle/>
          <a:p>
            <a:r>
              <a:rPr lang="en-NZ" sz="1350" dirty="0">
                <a:solidFill>
                  <a:srgbClr val="F4F1D0"/>
                </a:solidFill>
                <a:hlinkClick r:id="rId4">
                  <a:extLst>
                    <a:ext uri="{A12FA001-AC4F-418D-AE19-62706E023703}">
                      <ahyp:hlinkClr xmlns:ahyp="http://schemas.microsoft.com/office/drawing/2018/hyperlinkcolor" val="tx"/>
                    </a:ext>
                  </a:extLst>
                </a:hlinkClick>
              </a:rPr>
              <a:t>Home | Laws of UX</a:t>
            </a:r>
            <a:endParaRPr lang="en-NZ" sz="1350" dirty="0">
              <a:solidFill>
                <a:srgbClr val="F4F1D0"/>
              </a:solidFill>
            </a:endParaRPr>
          </a:p>
        </p:txBody>
      </p:sp>
    </p:spTree>
    <p:extLst>
      <p:ext uri="{BB962C8B-B14F-4D97-AF65-F5344CB8AC3E}">
        <p14:creationId xmlns:p14="http://schemas.microsoft.com/office/powerpoint/2010/main" val="3751654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1E3054-9832-4E77-9CA1-93F95EF1B621}"/>
              </a:ext>
            </a:extLst>
          </p:cNvPr>
          <p:cNvSpPr>
            <a:spLocks noGrp="1"/>
          </p:cNvSpPr>
          <p:nvPr>
            <p:ph type="title"/>
          </p:nvPr>
        </p:nvSpPr>
        <p:spPr/>
        <p:txBody>
          <a:bodyPr/>
          <a:lstStyle/>
          <a:p>
            <a:r>
              <a:rPr lang="en-US" dirty="0"/>
              <a:t>About Testing and Giving Feedback</a:t>
            </a:r>
          </a:p>
        </p:txBody>
      </p:sp>
      <p:sp>
        <p:nvSpPr>
          <p:cNvPr id="7" name="Content Placeholder 6">
            <a:extLst>
              <a:ext uri="{FF2B5EF4-FFF2-40B4-BE49-F238E27FC236}">
                <a16:creationId xmlns:a16="http://schemas.microsoft.com/office/drawing/2014/main" id="{820DC3B3-4EFF-4315-9D8B-31F521D4AE4F}"/>
              </a:ext>
            </a:extLst>
          </p:cNvPr>
          <p:cNvSpPr>
            <a:spLocks noGrp="1"/>
          </p:cNvSpPr>
          <p:nvPr>
            <p:ph idx="1"/>
          </p:nvPr>
        </p:nvSpPr>
        <p:spPr/>
        <p:txBody>
          <a:bodyPr/>
          <a:lstStyle/>
          <a:p>
            <a:r>
              <a:rPr lang="en-US" dirty="0"/>
              <a:t>Evaluating the designs</a:t>
            </a:r>
          </a:p>
        </p:txBody>
      </p:sp>
      <p:sp>
        <p:nvSpPr>
          <p:cNvPr id="2" name="Footer Placeholder 1">
            <a:extLst>
              <a:ext uri="{FF2B5EF4-FFF2-40B4-BE49-F238E27FC236}">
                <a16:creationId xmlns:a16="http://schemas.microsoft.com/office/drawing/2014/main" id="{3F3A723B-B30E-4BBE-82B0-3059E6B97C1D}"/>
              </a:ext>
            </a:extLst>
          </p:cNvPr>
          <p:cNvSpPr>
            <a:spLocks noGrp="1"/>
          </p:cNvSpPr>
          <p:nvPr>
            <p:ph type="ftr" sz="quarter" idx="11"/>
          </p:nvPr>
        </p:nvSpPr>
        <p:spPr/>
        <p:txBody>
          <a:bodyPr/>
          <a:lstStyle/>
          <a:p>
            <a:r>
              <a:rPr lang="en-US"/>
              <a:t>CP1403/1803 - DESIGN THINKING</a:t>
            </a:r>
          </a:p>
        </p:txBody>
      </p:sp>
      <p:sp>
        <p:nvSpPr>
          <p:cNvPr id="3" name="Slide Number Placeholder 2">
            <a:extLst>
              <a:ext uri="{FF2B5EF4-FFF2-40B4-BE49-F238E27FC236}">
                <a16:creationId xmlns:a16="http://schemas.microsoft.com/office/drawing/2014/main" id="{5869225B-9860-49D0-A0ED-D2A96577570D}"/>
              </a:ext>
            </a:extLst>
          </p:cNvPr>
          <p:cNvSpPr>
            <a:spLocks noGrp="1"/>
          </p:cNvSpPr>
          <p:nvPr>
            <p:ph type="sldNum" sz="quarter" idx="12"/>
          </p:nvPr>
        </p:nvSpPr>
        <p:spPr/>
        <p:txBody>
          <a:bodyPr/>
          <a:lstStyle/>
          <a:p>
            <a:fld id="{2066355A-084C-D24E-9AD2-7E4FC41EA627}" type="slidenum">
              <a:rPr lang="en-US" smtClean="0"/>
              <a:t>54</a:t>
            </a:fld>
            <a:endParaRPr lang="en-US"/>
          </a:p>
        </p:txBody>
      </p:sp>
    </p:spTree>
    <p:extLst>
      <p:ext uri="{BB962C8B-B14F-4D97-AF65-F5344CB8AC3E}">
        <p14:creationId xmlns:p14="http://schemas.microsoft.com/office/powerpoint/2010/main" val="852831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2682C4-C864-4860-A4B3-0452B302567A}"/>
              </a:ext>
            </a:extLst>
          </p:cNvPr>
          <p:cNvSpPr>
            <a:spLocks noGrp="1"/>
          </p:cNvSpPr>
          <p:nvPr>
            <p:ph type="title"/>
          </p:nvPr>
        </p:nvSpPr>
        <p:spPr/>
        <p:txBody>
          <a:bodyPr>
            <a:normAutofit fontScale="90000"/>
          </a:bodyPr>
          <a:lstStyle/>
          <a:p>
            <a:r>
              <a:rPr lang="en-US" dirty="0"/>
              <a:t>Usability Analysis Method </a:t>
            </a:r>
            <a:br>
              <a:rPr lang="en-US" dirty="0"/>
            </a:br>
            <a:r>
              <a:rPr lang="en-US" sz="2100" dirty="0">
                <a:latin typeface="Muli"/>
              </a:rPr>
              <a:t>Expert Review Heuristic Evaluation</a:t>
            </a:r>
            <a:endParaRPr lang="en-NZ" sz="2100" dirty="0">
              <a:latin typeface="Muli"/>
            </a:endParaRPr>
          </a:p>
        </p:txBody>
      </p:sp>
      <p:sp>
        <p:nvSpPr>
          <p:cNvPr id="2" name="Content Placeholder 1">
            <a:extLst>
              <a:ext uri="{FF2B5EF4-FFF2-40B4-BE49-F238E27FC236}">
                <a16:creationId xmlns:a16="http://schemas.microsoft.com/office/drawing/2014/main" id="{1EA2377D-8869-43F5-9DD5-55B698D2326F}"/>
              </a:ext>
            </a:extLst>
          </p:cNvPr>
          <p:cNvSpPr>
            <a:spLocks noGrp="1"/>
          </p:cNvSpPr>
          <p:nvPr>
            <p:ph idx="1"/>
          </p:nvPr>
        </p:nvSpPr>
        <p:spPr/>
        <p:txBody>
          <a:bodyPr>
            <a:normAutofit fontScale="85000" lnSpcReduction="10000"/>
          </a:bodyPr>
          <a:lstStyle/>
          <a:p>
            <a:r>
              <a:rPr lang="en-US" dirty="0"/>
              <a:t>Method of usability evaluation, in which one or more reviewers - preferably experts - compare an interactive system with a list of heuristics (= guidelines) and determine at which points the interactive system does not follow (or follows) these heuristics
Set of heuristics must be manageable, usually 10
Experts can be usability experts or experts in the field of application</a:t>
            </a:r>
            <a:endParaRPr lang="en-NZ" dirty="0"/>
          </a:p>
        </p:txBody>
      </p:sp>
      <p:sp>
        <p:nvSpPr>
          <p:cNvPr id="4" name="Footer Placeholder 3">
            <a:extLst>
              <a:ext uri="{FF2B5EF4-FFF2-40B4-BE49-F238E27FC236}">
                <a16:creationId xmlns:a16="http://schemas.microsoft.com/office/drawing/2014/main" id="{64011770-4A25-4934-A743-C44226A06C32}"/>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84CE3372-32A7-4F74-AD8C-275E3B1F6AEE}"/>
              </a:ext>
            </a:extLst>
          </p:cNvPr>
          <p:cNvSpPr>
            <a:spLocks noGrp="1"/>
          </p:cNvSpPr>
          <p:nvPr>
            <p:ph type="sldNum" sz="quarter" idx="12"/>
          </p:nvPr>
        </p:nvSpPr>
        <p:spPr/>
        <p:txBody>
          <a:bodyPr/>
          <a:lstStyle/>
          <a:p>
            <a:fld id="{36EA1323-965C-0742-806D-06C14CDC1E0E}" type="slidenum">
              <a:rPr lang="de-DE" smtClean="0"/>
              <a:pPr/>
              <a:t>55</a:t>
            </a:fld>
            <a:endParaRPr lang="de-DE"/>
          </a:p>
        </p:txBody>
      </p:sp>
    </p:spTree>
    <p:extLst>
      <p:ext uri="{BB962C8B-B14F-4D97-AF65-F5344CB8AC3E}">
        <p14:creationId xmlns:p14="http://schemas.microsoft.com/office/powerpoint/2010/main" val="1383776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iagram&#10;&#10;Description automatically generated">
            <a:extLst>
              <a:ext uri="{FF2B5EF4-FFF2-40B4-BE49-F238E27FC236}">
                <a16:creationId xmlns:a16="http://schemas.microsoft.com/office/drawing/2014/main" id="{E50DC3C5-B418-42C5-A1B2-A23AE639E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6" y="1521029"/>
            <a:ext cx="9563475" cy="2930474"/>
          </a:xfrm>
          <a:prstGeom prst="rect">
            <a:avLst/>
          </a:prstGeom>
          <a:noFill/>
        </p:spPr>
      </p:pic>
      <p:sp>
        <p:nvSpPr>
          <p:cNvPr id="6" name="Title 5">
            <a:extLst>
              <a:ext uri="{FF2B5EF4-FFF2-40B4-BE49-F238E27FC236}">
                <a16:creationId xmlns:a16="http://schemas.microsoft.com/office/drawing/2014/main" id="{77C2DF21-A0C1-4055-B54E-63EE642CE12F}"/>
              </a:ext>
            </a:extLst>
          </p:cNvPr>
          <p:cNvSpPr>
            <a:spLocks noGrp="1"/>
          </p:cNvSpPr>
          <p:nvPr>
            <p:ph type="title"/>
          </p:nvPr>
        </p:nvSpPr>
        <p:spPr/>
        <p:txBody>
          <a:bodyPr>
            <a:noAutofit/>
          </a:bodyPr>
          <a:lstStyle/>
          <a:p>
            <a:r>
              <a:rPr lang="en-US" sz="3600" dirty="0"/>
              <a:t>What are usability heuristic (guidelines)?</a:t>
            </a:r>
            <a:endParaRPr lang="en-NZ" sz="3600" dirty="0"/>
          </a:p>
        </p:txBody>
      </p:sp>
      <p:sp>
        <p:nvSpPr>
          <p:cNvPr id="2" name="Content Placeholder 1">
            <a:extLst>
              <a:ext uri="{FF2B5EF4-FFF2-40B4-BE49-F238E27FC236}">
                <a16:creationId xmlns:a16="http://schemas.microsoft.com/office/drawing/2014/main" id="{4DB2641F-D8AC-45C6-98D5-A89706BECAAA}"/>
              </a:ext>
            </a:extLst>
          </p:cNvPr>
          <p:cNvSpPr>
            <a:spLocks noGrp="1"/>
          </p:cNvSpPr>
          <p:nvPr>
            <p:ph idx="1"/>
          </p:nvPr>
        </p:nvSpPr>
        <p:spPr>
          <a:xfrm>
            <a:off x="457200" y="869324"/>
            <a:ext cx="8229600" cy="3725299"/>
          </a:xfrm>
        </p:spPr>
        <p:txBody>
          <a:bodyPr>
            <a:normAutofit/>
          </a:bodyPr>
          <a:lstStyle/>
          <a:p>
            <a:r>
              <a:rPr lang="en-US" sz="2000" dirty="0"/>
              <a:t>General rules of thumb that help to achieve and evaluate usability.
Guidelines come from different sources (Refs: 1, 2, 3)</a:t>
            </a:r>
          </a:p>
          <a:p>
            <a:endParaRPr lang="en-NZ" sz="2000" dirty="0"/>
          </a:p>
        </p:txBody>
      </p:sp>
      <p:sp>
        <p:nvSpPr>
          <p:cNvPr id="4" name="Footer Placeholder 3">
            <a:extLst>
              <a:ext uri="{FF2B5EF4-FFF2-40B4-BE49-F238E27FC236}">
                <a16:creationId xmlns:a16="http://schemas.microsoft.com/office/drawing/2014/main" id="{DA08D67B-A7E0-4EA1-A497-F14FA6833C31}"/>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8F3D2F27-73C5-44AA-94FB-BFB8D5B472C8}"/>
              </a:ext>
            </a:extLst>
          </p:cNvPr>
          <p:cNvSpPr>
            <a:spLocks noGrp="1"/>
          </p:cNvSpPr>
          <p:nvPr>
            <p:ph type="sldNum" sz="quarter" idx="12"/>
          </p:nvPr>
        </p:nvSpPr>
        <p:spPr/>
        <p:txBody>
          <a:bodyPr/>
          <a:lstStyle/>
          <a:p>
            <a:fld id="{36EA1323-965C-0742-806D-06C14CDC1E0E}" type="slidenum">
              <a:rPr lang="de-DE" smtClean="0"/>
              <a:pPr/>
              <a:t>56</a:t>
            </a:fld>
            <a:endParaRPr lang="de-DE"/>
          </a:p>
        </p:txBody>
      </p:sp>
      <p:sp>
        <p:nvSpPr>
          <p:cNvPr id="8" name="TextBox 7">
            <a:extLst>
              <a:ext uri="{FF2B5EF4-FFF2-40B4-BE49-F238E27FC236}">
                <a16:creationId xmlns:a16="http://schemas.microsoft.com/office/drawing/2014/main" id="{F56900D5-E266-4BBF-9CCE-4A09424BFDDC}"/>
              </a:ext>
            </a:extLst>
          </p:cNvPr>
          <p:cNvSpPr txBox="1"/>
          <p:nvPr/>
        </p:nvSpPr>
        <p:spPr>
          <a:xfrm>
            <a:off x="1923402" y="4597993"/>
            <a:ext cx="5243208" cy="300082"/>
          </a:xfrm>
          <a:prstGeom prst="rect">
            <a:avLst/>
          </a:prstGeom>
          <a:noFill/>
        </p:spPr>
        <p:txBody>
          <a:bodyPr wrap="square">
            <a:spAutoFit/>
          </a:bodyPr>
          <a:lstStyle/>
          <a:p>
            <a:r>
              <a:rPr lang="en-NZ" sz="1350" dirty="0"/>
              <a:t>Refs, 1, 2, 3: Norman (2016), </a:t>
            </a:r>
            <a:r>
              <a:rPr lang="en-NZ" sz="1350" dirty="0" err="1"/>
              <a:t>Shneiderman</a:t>
            </a:r>
            <a:r>
              <a:rPr lang="en-NZ" sz="1350" dirty="0"/>
              <a:t> (2016), Nielsen (2005)</a:t>
            </a:r>
          </a:p>
        </p:txBody>
      </p:sp>
      <p:sp>
        <p:nvSpPr>
          <p:cNvPr id="10" name="TextBox 9">
            <a:extLst>
              <a:ext uri="{FF2B5EF4-FFF2-40B4-BE49-F238E27FC236}">
                <a16:creationId xmlns:a16="http://schemas.microsoft.com/office/drawing/2014/main" id="{5ED031C7-20ED-4D40-B059-0F5CA8E94D8A}"/>
              </a:ext>
            </a:extLst>
          </p:cNvPr>
          <p:cNvSpPr txBox="1"/>
          <p:nvPr/>
        </p:nvSpPr>
        <p:spPr>
          <a:xfrm>
            <a:off x="5403533" y="4257598"/>
            <a:ext cx="3446145" cy="300082"/>
          </a:xfrm>
          <a:prstGeom prst="rect">
            <a:avLst/>
          </a:prstGeom>
          <a:noFill/>
        </p:spPr>
        <p:txBody>
          <a:bodyPr wrap="square">
            <a:spAutoFit/>
          </a:bodyPr>
          <a:lstStyle/>
          <a:p>
            <a:r>
              <a:rPr lang="en-NZ" sz="1350" dirty="0">
                <a:solidFill>
                  <a:srgbClr val="757575"/>
                </a:solidFill>
                <a:latin typeface="sohne"/>
              </a:rPr>
              <a:t>Nielsen’s 10 Usability Heuristics</a:t>
            </a:r>
            <a:endParaRPr lang="en-NZ" sz="1350" dirty="0"/>
          </a:p>
        </p:txBody>
      </p:sp>
    </p:spTree>
    <p:extLst>
      <p:ext uri="{BB962C8B-B14F-4D97-AF65-F5344CB8AC3E}">
        <p14:creationId xmlns:p14="http://schemas.microsoft.com/office/powerpoint/2010/main" val="3434606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8394-7552-43BC-B971-4E1396262F85}"/>
              </a:ext>
            </a:extLst>
          </p:cNvPr>
          <p:cNvSpPr>
            <a:spLocks noGrp="1"/>
          </p:cNvSpPr>
          <p:nvPr>
            <p:ph type="title"/>
          </p:nvPr>
        </p:nvSpPr>
        <p:spPr/>
        <p:txBody>
          <a:bodyPr/>
          <a:lstStyle/>
          <a:p>
            <a:r>
              <a:rPr lang="en-NZ" b="0" i="0" dirty="0">
                <a:solidFill>
                  <a:srgbClr val="757575"/>
                </a:solidFill>
                <a:effectLst/>
                <a:latin typeface="sohne"/>
              </a:rPr>
              <a:t>Nielsen’s 10 Usability Heuristics</a:t>
            </a:r>
            <a:endParaRPr lang="en-US" dirty="0"/>
          </a:p>
        </p:txBody>
      </p:sp>
      <p:sp>
        <p:nvSpPr>
          <p:cNvPr id="8" name="Content Placeholder 7">
            <a:extLst>
              <a:ext uri="{FF2B5EF4-FFF2-40B4-BE49-F238E27FC236}">
                <a16:creationId xmlns:a16="http://schemas.microsoft.com/office/drawing/2014/main" id="{96C0AD59-6C20-41FA-9D31-45F369F2FBC5}"/>
              </a:ext>
            </a:extLst>
          </p:cNvPr>
          <p:cNvSpPr>
            <a:spLocks noGrp="1"/>
          </p:cNvSpPr>
          <p:nvPr>
            <p:ph idx="1"/>
          </p:nvPr>
        </p:nvSpPr>
        <p:spPr/>
        <p:txBody>
          <a:bodyPr>
            <a:normAutofit fontScale="92500" lnSpcReduction="10000"/>
          </a:bodyPr>
          <a:lstStyle/>
          <a:p>
            <a:pPr marL="385763" indent="-385763">
              <a:buFont typeface="+mj-lt"/>
              <a:buAutoNum type="arabicPeriod"/>
            </a:pPr>
            <a:r>
              <a:rPr lang="en-US" sz="2100" dirty="0"/>
              <a:t>Offer informative feedback
Pay attention to the experience and knowledge of the users 
Grant the user control and freedom
Pay attention to consistency and consider standards
Support the user in avoiding errors
Minimize mental stress
Enable flexible and efficient use
Simple and aesthetic design
Allow for easy troubleshooting
Offer help and documentation</a:t>
            </a:r>
            <a:endParaRPr lang="en-NZ" sz="2100" dirty="0"/>
          </a:p>
        </p:txBody>
      </p:sp>
      <p:sp>
        <p:nvSpPr>
          <p:cNvPr id="4" name="Footer Placeholder 3">
            <a:extLst>
              <a:ext uri="{FF2B5EF4-FFF2-40B4-BE49-F238E27FC236}">
                <a16:creationId xmlns:a16="http://schemas.microsoft.com/office/drawing/2014/main" id="{FE9076A2-6CFA-4D84-805E-7E1A7D3B2B05}"/>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8F53D32F-BB77-41F9-9E07-3B16185B051A}"/>
              </a:ext>
            </a:extLst>
          </p:cNvPr>
          <p:cNvSpPr>
            <a:spLocks noGrp="1"/>
          </p:cNvSpPr>
          <p:nvPr>
            <p:ph type="sldNum" sz="quarter" idx="12"/>
          </p:nvPr>
        </p:nvSpPr>
        <p:spPr/>
        <p:txBody>
          <a:bodyPr/>
          <a:lstStyle/>
          <a:p>
            <a:fld id="{36EA1323-965C-0742-806D-06C14CDC1E0E}" type="slidenum">
              <a:rPr lang="de-DE" smtClean="0"/>
              <a:pPr/>
              <a:t>57</a:t>
            </a:fld>
            <a:endParaRPr lang="de-DE"/>
          </a:p>
        </p:txBody>
      </p:sp>
    </p:spTree>
    <p:extLst>
      <p:ext uri="{BB962C8B-B14F-4D97-AF65-F5344CB8AC3E}">
        <p14:creationId xmlns:p14="http://schemas.microsoft.com/office/powerpoint/2010/main" val="3130164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49BCC4-73B6-4016-BD1D-DD84827C226C}"/>
              </a:ext>
            </a:extLst>
          </p:cNvPr>
          <p:cNvSpPr>
            <a:spLocks noGrp="1"/>
          </p:cNvSpPr>
          <p:nvPr>
            <p:ph type="title"/>
          </p:nvPr>
        </p:nvSpPr>
        <p:spPr/>
        <p:txBody>
          <a:bodyPr/>
          <a:lstStyle/>
          <a:p>
            <a:r>
              <a:rPr lang="en-SG" sz="2400" b="1" dirty="0">
                <a:solidFill>
                  <a:srgbClr val="0E4194"/>
                </a:solidFill>
                <a:latin typeface="Muli"/>
                <a:ea typeface="Verdana" panose="020B0604030504040204" pitchFamily="34" charset="0"/>
              </a:rPr>
              <a:t>Heuristically thinking… dealing with BIAS</a:t>
            </a:r>
            <a:endParaRPr lang="en-NZ" dirty="0"/>
          </a:p>
        </p:txBody>
      </p:sp>
      <p:sp>
        <p:nvSpPr>
          <p:cNvPr id="2" name="Content Placeholder 1">
            <a:extLst>
              <a:ext uri="{FF2B5EF4-FFF2-40B4-BE49-F238E27FC236}">
                <a16:creationId xmlns:a16="http://schemas.microsoft.com/office/drawing/2014/main" id="{4AA6D378-80FD-4EFF-828D-D9213D2BEF7B}"/>
              </a:ext>
            </a:extLst>
          </p:cNvPr>
          <p:cNvSpPr>
            <a:spLocks noGrp="1"/>
          </p:cNvSpPr>
          <p:nvPr>
            <p:ph idx="1"/>
          </p:nvPr>
        </p:nvSpPr>
        <p:spPr/>
        <p:txBody>
          <a:bodyPr>
            <a:normAutofit fontScale="77500" lnSpcReduction="20000"/>
          </a:bodyPr>
          <a:lstStyle/>
          <a:p>
            <a:r>
              <a:rPr lang="en-NZ" dirty="0"/>
              <a:t>Cognitive biases… we all have them, and they have them too</a:t>
            </a:r>
          </a:p>
          <a:p>
            <a:pPr lvl="1"/>
            <a:r>
              <a:rPr lang="en-NZ" dirty="0"/>
              <a:t>Basically, it goes with the definition: “human </a:t>
            </a:r>
            <a:r>
              <a:rPr lang="en-NZ" dirty="0" err="1"/>
              <a:t>centered</a:t>
            </a:r>
            <a:r>
              <a:rPr lang="en-NZ" dirty="0"/>
              <a:t>”… it won’t be black and white</a:t>
            </a:r>
          </a:p>
          <a:p>
            <a:pPr lvl="1"/>
            <a:r>
              <a:rPr lang="en-NZ" dirty="0"/>
              <a:t>Why:</a:t>
            </a:r>
          </a:p>
          <a:p>
            <a:pPr lvl="2"/>
            <a:r>
              <a:rPr lang="en-US" dirty="0"/>
              <a:t>Information processing shortcuts</a:t>
            </a:r>
          </a:p>
          <a:p>
            <a:pPr lvl="2"/>
            <a:r>
              <a:rPr lang="en-US" dirty="0"/>
              <a:t>The limited processing ability of the brain</a:t>
            </a:r>
          </a:p>
          <a:p>
            <a:pPr lvl="2"/>
            <a:r>
              <a:rPr lang="en-US" dirty="0"/>
              <a:t>Emotional and moral motivations</a:t>
            </a:r>
          </a:p>
          <a:p>
            <a:pPr lvl="2"/>
            <a:r>
              <a:rPr lang="en-US" dirty="0"/>
              <a:t>Distortions in storing and retrieving memories</a:t>
            </a:r>
          </a:p>
          <a:p>
            <a:pPr lvl="2"/>
            <a:r>
              <a:rPr lang="en-US" dirty="0"/>
              <a:t>Social influence</a:t>
            </a:r>
          </a:p>
          <a:p>
            <a:pPr lvl="2"/>
            <a:r>
              <a:rPr lang="en-US" dirty="0"/>
              <a:t>…</a:t>
            </a:r>
          </a:p>
          <a:p>
            <a:pPr lvl="2"/>
            <a:endParaRPr lang="en-NZ" dirty="0"/>
          </a:p>
        </p:txBody>
      </p:sp>
      <p:sp>
        <p:nvSpPr>
          <p:cNvPr id="4" name="Footer Placeholder 3">
            <a:extLst>
              <a:ext uri="{FF2B5EF4-FFF2-40B4-BE49-F238E27FC236}">
                <a16:creationId xmlns:a16="http://schemas.microsoft.com/office/drawing/2014/main" id="{E96738C5-D042-4DD1-9E70-4E21B87FF283}"/>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9F25692A-07B9-45D1-B30F-BFDC50D50486}"/>
              </a:ext>
            </a:extLst>
          </p:cNvPr>
          <p:cNvSpPr>
            <a:spLocks noGrp="1"/>
          </p:cNvSpPr>
          <p:nvPr>
            <p:ph type="sldNum" sz="quarter" idx="12"/>
          </p:nvPr>
        </p:nvSpPr>
        <p:spPr/>
        <p:txBody>
          <a:bodyPr/>
          <a:lstStyle/>
          <a:p>
            <a:fld id="{36EA1323-965C-0742-806D-06C14CDC1E0E}" type="slidenum">
              <a:rPr lang="de-DE" smtClean="0"/>
              <a:pPr/>
              <a:t>58</a:t>
            </a:fld>
            <a:endParaRPr lang="de-DE"/>
          </a:p>
        </p:txBody>
      </p:sp>
    </p:spTree>
    <p:extLst>
      <p:ext uri="{BB962C8B-B14F-4D97-AF65-F5344CB8AC3E}">
        <p14:creationId xmlns:p14="http://schemas.microsoft.com/office/powerpoint/2010/main" val="2335749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6E93B6-B214-4362-ADD8-811CF8930323}"/>
              </a:ext>
            </a:extLst>
          </p:cNvPr>
          <p:cNvSpPr>
            <a:spLocks noGrp="1"/>
          </p:cNvSpPr>
          <p:nvPr>
            <p:ph type="title"/>
          </p:nvPr>
        </p:nvSpPr>
        <p:spPr/>
        <p:txBody>
          <a:bodyPr/>
          <a:lstStyle/>
          <a:p>
            <a:r>
              <a:rPr lang="en-NZ" dirty="0"/>
              <a:t>Familiarity bias</a:t>
            </a:r>
          </a:p>
        </p:txBody>
      </p:sp>
      <p:sp>
        <p:nvSpPr>
          <p:cNvPr id="4" name="Footer Placeholder 3">
            <a:extLst>
              <a:ext uri="{FF2B5EF4-FFF2-40B4-BE49-F238E27FC236}">
                <a16:creationId xmlns:a16="http://schemas.microsoft.com/office/drawing/2014/main" id="{B0CD6C86-AAB3-4DF7-AD49-C28F26E8210C}"/>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5A776AAC-2FA5-492B-9C82-14ABF3A9A489}"/>
              </a:ext>
            </a:extLst>
          </p:cNvPr>
          <p:cNvSpPr>
            <a:spLocks noGrp="1"/>
          </p:cNvSpPr>
          <p:nvPr>
            <p:ph type="sldNum" sz="quarter" idx="12"/>
          </p:nvPr>
        </p:nvSpPr>
        <p:spPr/>
        <p:txBody>
          <a:bodyPr/>
          <a:lstStyle/>
          <a:p>
            <a:fld id="{36EA1323-965C-0742-806D-06C14CDC1E0E}" type="slidenum">
              <a:rPr lang="de-DE" smtClean="0"/>
              <a:pPr/>
              <a:t>59</a:t>
            </a:fld>
            <a:endParaRPr lang="de-DE"/>
          </a:p>
        </p:txBody>
      </p:sp>
      <p:pic>
        <p:nvPicPr>
          <p:cNvPr id="3074" name="Picture 2" descr="Text, letter&#10;&#10;Description automatically generated">
            <a:extLst>
              <a:ext uri="{FF2B5EF4-FFF2-40B4-BE49-F238E27FC236}">
                <a16:creationId xmlns:a16="http://schemas.microsoft.com/office/drawing/2014/main" id="{02C7401D-B378-4ADE-A112-A3C2FE5B4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474" y="102393"/>
            <a:ext cx="5381249" cy="7690040"/>
          </a:xfrm>
          <a:prstGeom prst="rect">
            <a:avLst/>
          </a:prstGeom>
          <a:noFill/>
          <a:ln>
            <a:solidFill>
              <a:schemeClr val="bg2">
                <a:lumMod val="90000"/>
              </a:schemeClr>
            </a:solidFill>
          </a:ln>
        </p:spPr>
      </p:pic>
      <p:sp>
        <p:nvSpPr>
          <p:cNvPr id="8" name="Title 5">
            <a:extLst>
              <a:ext uri="{FF2B5EF4-FFF2-40B4-BE49-F238E27FC236}">
                <a16:creationId xmlns:a16="http://schemas.microsoft.com/office/drawing/2014/main" id="{65A81CEA-A08D-4AAF-8191-228E8A2B23AE}"/>
              </a:ext>
            </a:extLst>
          </p:cNvPr>
          <p:cNvSpPr txBox="1">
            <a:spLocks/>
          </p:cNvSpPr>
          <p:nvPr/>
        </p:nvSpPr>
        <p:spPr>
          <a:xfrm rot="16200000">
            <a:off x="-2371049" y="2542497"/>
            <a:ext cx="591049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NZ"/>
              <a:t>Familiarity bias</a:t>
            </a:r>
            <a:endParaRPr lang="en-NZ" dirty="0"/>
          </a:p>
        </p:txBody>
      </p:sp>
    </p:spTree>
    <p:extLst>
      <p:ext uri="{BB962C8B-B14F-4D97-AF65-F5344CB8AC3E}">
        <p14:creationId xmlns:p14="http://schemas.microsoft.com/office/powerpoint/2010/main" val="413437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5DD2-9987-4D32-8FE4-2397B1B458E6}"/>
              </a:ext>
            </a:extLst>
          </p:cNvPr>
          <p:cNvSpPr>
            <a:spLocks noGrp="1"/>
          </p:cNvSpPr>
          <p:nvPr>
            <p:ph type="title"/>
          </p:nvPr>
        </p:nvSpPr>
        <p:spPr/>
        <p:txBody>
          <a:bodyPr/>
          <a:lstStyle/>
          <a:p>
            <a:r>
              <a:rPr lang="en-NZ" dirty="0"/>
              <a:t>Views from the web</a:t>
            </a:r>
          </a:p>
        </p:txBody>
      </p:sp>
      <p:sp>
        <p:nvSpPr>
          <p:cNvPr id="3" name="Content Placeholder 2">
            <a:extLst>
              <a:ext uri="{FF2B5EF4-FFF2-40B4-BE49-F238E27FC236}">
                <a16:creationId xmlns:a16="http://schemas.microsoft.com/office/drawing/2014/main" id="{26E083AB-1A94-4844-A72F-60B929EB468A}"/>
              </a:ext>
            </a:extLst>
          </p:cNvPr>
          <p:cNvSpPr>
            <a:spLocks noGrp="1"/>
          </p:cNvSpPr>
          <p:nvPr>
            <p:ph idx="1"/>
          </p:nvPr>
        </p:nvSpPr>
        <p:spPr/>
        <p:txBody>
          <a:bodyPr>
            <a:normAutofit fontScale="85000" lnSpcReduction="20000"/>
          </a:bodyPr>
          <a:lstStyle/>
          <a:p>
            <a:r>
              <a:rPr lang="en-NZ" dirty="0"/>
              <a:t>Burger articles:</a:t>
            </a:r>
          </a:p>
          <a:p>
            <a:pPr lvl="1"/>
            <a:r>
              <a:rPr lang="en-US" b="0" i="0" dirty="0">
                <a:solidFill>
                  <a:srgbClr val="000000"/>
                </a:solidFill>
                <a:effectLst/>
                <a:latin typeface="Open Sans" panose="020B0606030504020204" pitchFamily="34" charset="0"/>
                <a:hlinkClick r:id="rId2"/>
              </a:rPr>
              <a:t>http://www.bbc.com/news/magazine-31602745</a:t>
            </a:r>
            <a:r>
              <a:rPr lang="en-US" b="0" i="0" dirty="0">
                <a:solidFill>
                  <a:srgbClr val="000000"/>
                </a:solidFill>
                <a:effectLst/>
                <a:latin typeface="Open Sans" panose="020B0606030504020204" pitchFamily="34" charset="0"/>
              </a:rPr>
              <a:t> </a:t>
            </a:r>
            <a:endParaRPr lang="en-US" b="0" i="0" dirty="0">
              <a:solidFill>
                <a:srgbClr val="262626"/>
              </a:solidFill>
              <a:effectLst/>
              <a:latin typeface="Open Sans" panose="020B0606030504020204" pitchFamily="34" charset="0"/>
            </a:endParaRPr>
          </a:p>
          <a:p>
            <a:pPr lvl="1"/>
            <a:r>
              <a:rPr lang="en-US" b="0" i="0" dirty="0">
                <a:solidFill>
                  <a:srgbClr val="000000"/>
                </a:solidFill>
                <a:effectLst/>
                <a:latin typeface="Open Sans" panose="020B0606030504020204" pitchFamily="34" charset="0"/>
                <a:hlinkClick r:id="rId3"/>
              </a:rPr>
              <a:t>https://lmjabreu.com/post/</a:t>
            </a:r>
            <a:r>
              <a:rPr lang="en-US" b="0" i="0">
                <a:solidFill>
                  <a:srgbClr val="000000"/>
                </a:solidFill>
                <a:effectLst/>
                <a:latin typeface="Open Sans" panose="020B0606030504020204" pitchFamily="34" charset="0"/>
                <a:hlinkClick r:id="rId3"/>
              </a:rPr>
              <a:t>why-and-how-to-avoid-hamburger-menus/</a:t>
            </a:r>
            <a:r>
              <a:rPr lang="en-US" b="0" i="0">
                <a:solidFill>
                  <a:srgbClr val="000000"/>
                </a:solidFill>
                <a:effectLst/>
                <a:latin typeface="Open Sans" panose="020B0606030504020204" pitchFamily="34" charset="0"/>
              </a:rPr>
              <a:t> </a:t>
            </a:r>
            <a:endParaRPr lang="en-US" b="0" i="0" dirty="0">
              <a:solidFill>
                <a:srgbClr val="262626"/>
              </a:solidFill>
              <a:effectLst/>
              <a:latin typeface="Open Sans" panose="020B0606030504020204" pitchFamily="34" charset="0"/>
            </a:endParaRPr>
          </a:p>
          <a:p>
            <a:pPr lvl="1"/>
            <a:endParaRPr lang="en-NZ" dirty="0"/>
          </a:p>
          <a:p>
            <a:r>
              <a:rPr lang="en-NZ" dirty="0"/>
              <a:t>Laws of UX - Jakob’s Law: </a:t>
            </a:r>
          </a:p>
          <a:p>
            <a:pPr lvl="1"/>
            <a:r>
              <a:rPr lang="en-US" dirty="0"/>
              <a:t>“Users spend most of their time on other sites. This means that users prefer your site to work the same way as all the other sites they already know.” </a:t>
            </a:r>
            <a:r>
              <a:rPr lang="en-US" dirty="0">
                <a:hlinkClick r:id="rId4"/>
              </a:rPr>
              <a:t>Jakob’s Law | Laws of UX</a:t>
            </a:r>
            <a:endParaRPr lang="en-NZ" dirty="0"/>
          </a:p>
          <a:p>
            <a:endParaRPr lang="en-NZ" dirty="0"/>
          </a:p>
        </p:txBody>
      </p:sp>
      <p:sp>
        <p:nvSpPr>
          <p:cNvPr id="4" name="Footer Placeholder 3">
            <a:extLst>
              <a:ext uri="{FF2B5EF4-FFF2-40B4-BE49-F238E27FC236}">
                <a16:creationId xmlns:a16="http://schemas.microsoft.com/office/drawing/2014/main" id="{D0C1395A-CC69-4EC2-83DD-D48F95D8F869}"/>
              </a:ext>
            </a:extLst>
          </p:cNvPr>
          <p:cNvSpPr>
            <a:spLocks noGrp="1"/>
          </p:cNvSpPr>
          <p:nvPr>
            <p:ph type="ftr" sz="quarter" idx="11"/>
          </p:nvPr>
        </p:nvSpPr>
        <p:spPr/>
        <p:txBody>
          <a:bodyPr/>
          <a:lstStyle/>
          <a:p>
            <a:r>
              <a:rPr lang="en-US"/>
              <a:t>CP1403/1803 - DESIGN THINKING</a:t>
            </a:r>
          </a:p>
        </p:txBody>
      </p:sp>
      <p:sp>
        <p:nvSpPr>
          <p:cNvPr id="5" name="Slide Number Placeholder 4">
            <a:extLst>
              <a:ext uri="{FF2B5EF4-FFF2-40B4-BE49-F238E27FC236}">
                <a16:creationId xmlns:a16="http://schemas.microsoft.com/office/drawing/2014/main" id="{6E92D4DE-28DA-4C2F-9988-008B5179624B}"/>
              </a:ext>
            </a:extLst>
          </p:cNvPr>
          <p:cNvSpPr>
            <a:spLocks noGrp="1"/>
          </p:cNvSpPr>
          <p:nvPr>
            <p:ph type="sldNum" sz="quarter" idx="12"/>
          </p:nvPr>
        </p:nvSpPr>
        <p:spPr/>
        <p:txBody>
          <a:bodyPr/>
          <a:lstStyle/>
          <a:p>
            <a:fld id="{2066355A-084C-D24E-9AD2-7E4FC41EA627}" type="slidenum">
              <a:rPr lang="en-US" smtClean="0"/>
              <a:t>6</a:t>
            </a:fld>
            <a:endParaRPr lang="en-US"/>
          </a:p>
        </p:txBody>
      </p:sp>
    </p:spTree>
    <p:extLst>
      <p:ext uri="{BB962C8B-B14F-4D97-AF65-F5344CB8AC3E}">
        <p14:creationId xmlns:p14="http://schemas.microsoft.com/office/powerpoint/2010/main" val="1770794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DADA6-28FF-4361-B1C1-E3F6456BCA8E}"/>
              </a:ext>
            </a:extLst>
          </p:cNvPr>
          <p:cNvSpPr>
            <a:spLocks noGrp="1"/>
          </p:cNvSpPr>
          <p:nvPr>
            <p:ph type="title"/>
          </p:nvPr>
        </p:nvSpPr>
        <p:spPr/>
        <p:txBody>
          <a:bodyPr/>
          <a:lstStyle/>
          <a:p>
            <a:r>
              <a:rPr lang="en-US" b="0" i="0" dirty="0">
                <a:solidFill>
                  <a:srgbClr val="231F20"/>
                </a:solidFill>
                <a:effectLst/>
                <a:latin typeface="Proxima Nova"/>
              </a:rPr>
              <a:t>Self-serving bias</a:t>
            </a:r>
            <a:endParaRPr lang="en-NZ" dirty="0"/>
          </a:p>
        </p:txBody>
      </p:sp>
      <p:sp>
        <p:nvSpPr>
          <p:cNvPr id="8" name="Content Placeholder 7">
            <a:extLst>
              <a:ext uri="{FF2B5EF4-FFF2-40B4-BE49-F238E27FC236}">
                <a16:creationId xmlns:a16="http://schemas.microsoft.com/office/drawing/2014/main" id="{0E529CFB-498C-4BA2-9EC0-971AFE4E5FA3}"/>
              </a:ext>
            </a:extLst>
          </p:cNvPr>
          <p:cNvSpPr>
            <a:spLocks noGrp="1"/>
          </p:cNvSpPr>
          <p:nvPr>
            <p:ph idx="1"/>
          </p:nvPr>
        </p:nvSpPr>
        <p:spPr/>
        <p:txBody>
          <a:bodyPr>
            <a:normAutofit fontScale="70000" lnSpcReduction="20000"/>
          </a:bodyPr>
          <a:lstStyle/>
          <a:p>
            <a:pPr algn="l"/>
            <a:r>
              <a:rPr lang="en-US" b="0" i="0" dirty="0">
                <a:solidFill>
                  <a:srgbClr val="231F20"/>
                </a:solidFill>
                <a:effectLst/>
                <a:latin typeface="Proxima Nova"/>
              </a:rPr>
              <a:t>For example:</a:t>
            </a:r>
          </a:p>
          <a:p>
            <a:pPr lvl="1">
              <a:buFont typeface="Arial" panose="020B0604020202020204" pitchFamily="34" charset="0"/>
              <a:buChar char="•"/>
            </a:pPr>
            <a:r>
              <a:rPr lang="en-US" b="0" i="0" dirty="0">
                <a:solidFill>
                  <a:srgbClr val="231F20"/>
                </a:solidFill>
                <a:effectLst/>
                <a:latin typeface="Proxima Nova"/>
              </a:rPr>
              <a:t>A student gets a good grade on a test and tells herself that she studied hard or is good at the material. She gets a bad grade on another test and says the teacher doesn’t like her or the test was unfair.</a:t>
            </a:r>
          </a:p>
          <a:p>
            <a:pPr lvl="1">
              <a:buFont typeface="Arial" panose="020B0604020202020204" pitchFamily="34" charset="0"/>
              <a:buChar char="•"/>
            </a:pPr>
            <a:r>
              <a:rPr lang="en-US" b="0" i="0" dirty="0">
                <a:solidFill>
                  <a:srgbClr val="231F20"/>
                </a:solidFill>
                <a:effectLst/>
                <a:latin typeface="Proxima Nova"/>
              </a:rPr>
              <a:t>Athletes win a game and attribute their win to hard work and practice. When they lose the following week, they blame the loss on bad calls by the referees.</a:t>
            </a:r>
          </a:p>
          <a:p>
            <a:pPr lvl="1">
              <a:buFont typeface="Arial" panose="020B0604020202020204" pitchFamily="34" charset="0"/>
              <a:buChar char="•"/>
            </a:pPr>
            <a:r>
              <a:rPr lang="en-US" b="0" i="0" dirty="0">
                <a:solidFill>
                  <a:srgbClr val="231F20"/>
                </a:solidFill>
                <a:effectLst/>
                <a:latin typeface="Proxima Nova"/>
              </a:rPr>
              <a:t>A job applicant believes he’s been hired because of his achievements, qualifications, and excellent interview. For a previous opening he didn’t receive an offer for, he says the interviewer didn’t like him.</a:t>
            </a:r>
          </a:p>
          <a:p>
            <a:endParaRPr lang="en-NZ" dirty="0"/>
          </a:p>
        </p:txBody>
      </p:sp>
      <p:sp>
        <p:nvSpPr>
          <p:cNvPr id="3" name="Footer Placeholder 2">
            <a:extLst>
              <a:ext uri="{FF2B5EF4-FFF2-40B4-BE49-F238E27FC236}">
                <a16:creationId xmlns:a16="http://schemas.microsoft.com/office/drawing/2014/main" id="{5D94CC1F-4B32-4290-B632-F51F0EEC520B}"/>
              </a:ext>
            </a:extLst>
          </p:cNvPr>
          <p:cNvSpPr>
            <a:spLocks noGrp="1"/>
          </p:cNvSpPr>
          <p:nvPr>
            <p:ph type="ftr" sz="quarter" idx="11"/>
          </p:nvPr>
        </p:nvSpPr>
        <p:spPr/>
        <p:txBody>
          <a:bodyPr/>
          <a:lstStyle/>
          <a:p>
            <a:r>
              <a:rPr lang="en-US"/>
              <a:t>CP1403/1803 - DESIGN THINKING</a:t>
            </a:r>
            <a:endParaRPr lang="de-DE"/>
          </a:p>
        </p:txBody>
      </p:sp>
      <p:sp>
        <p:nvSpPr>
          <p:cNvPr id="4" name="Slide Number Placeholder 3">
            <a:extLst>
              <a:ext uri="{FF2B5EF4-FFF2-40B4-BE49-F238E27FC236}">
                <a16:creationId xmlns:a16="http://schemas.microsoft.com/office/drawing/2014/main" id="{99C37E6D-27F2-406F-A6E0-1F55AF61DF00}"/>
              </a:ext>
            </a:extLst>
          </p:cNvPr>
          <p:cNvSpPr>
            <a:spLocks noGrp="1"/>
          </p:cNvSpPr>
          <p:nvPr>
            <p:ph type="sldNum" sz="quarter" idx="12"/>
          </p:nvPr>
        </p:nvSpPr>
        <p:spPr/>
        <p:txBody>
          <a:bodyPr/>
          <a:lstStyle/>
          <a:p>
            <a:fld id="{36EA1323-965C-0742-806D-06C14CDC1E0E}" type="slidenum">
              <a:rPr lang="de-DE" smtClean="0"/>
              <a:t>60</a:t>
            </a:fld>
            <a:endParaRPr lang="de-DE"/>
          </a:p>
        </p:txBody>
      </p:sp>
    </p:spTree>
    <p:extLst>
      <p:ext uri="{BB962C8B-B14F-4D97-AF65-F5344CB8AC3E}">
        <p14:creationId xmlns:p14="http://schemas.microsoft.com/office/powerpoint/2010/main" val="715546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E707DF-99E1-4567-B868-341C200AF2A9}"/>
              </a:ext>
            </a:extLst>
          </p:cNvPr>
          <p:cNvSpPr>
            <a:spLocks noGrp="1"/>
          </p:cNvSpPr>
          <p:nvPr>
            <p:ph type="title"/>
          </p:nvPr>
        </p:nvSpPr>
        <p:spPr/>
        <p:txBody>
          <a:bodyPr/>
          <a:lstStyle/>
          <a:p>
            <a:r>
              <a:rPr lang="en-NZ" dirty="0"/>
              <a:t>Anchoring bias</a:t>
            </a:r>
          </a:p>
        </p:txBody>
      </p:sp>
      <p:sp>
        <p:nvSpPr>
          <p:cNvPr id="2" name="Content Placeholder 1">
            <a:extLst>
              <a:ext uri="{FF2B5EF4-FFF2-40B4-BE49-F238E27FC236}">
                <a16:creationId xmlns:a16="http://schemas.microsoft.com/office/drawing/2014/main" id="{B931A825-90D4-49FF-A974-0EBCDE37A8B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B665C77-3DE0-48FE-BFE4-EB6C415F0AC2}"/>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EC4B5051-E90F-4543-BF6E-5C8DB708BE0D}"/>
              </a:ext>
            </a:extLst>
          </p:cNvPr>
          <p:cNvSpPr>
            <a:spLocks noGrp="1"/>
          </p:cNvSpPr>
          <p:nvPr>
            <p:ph type="sldNum" sz="quarter" idx="12"/>
          </p:nvPr>
        </p:nvSpPr>
        <p:spPr/>
        <p:txBody>
          <a:bodyPr/>
          <a:lstStyle/>
          <a:p>
            <a:fld id="{36EA1323-965C-0742-806D-06C14CDC1E0E}" type="slidenum">
              <a:rPr lang="de-DE" smtClean="0"/>
              <a:pPr/>
              <a:t>61</a:t>
            </a:fld>
            <a:endParaRPr lang="de-DE"/>
          </a:p>
        </p:txBody>
      </p:sp>
      <p:pic>
        <p:nvPicPr>
          <p:cNvPr id="4098" name="Picture 2" descr="Diagram&#10;&#10;Description automatically generated">
            <a:extLst>
              <a:ext uri="{FF2B5EF4-FFF2-40B4-BE49-F238E27FC236}">
                <a16:creationId xmlns:a16="http://schemas.microsoft.com/office/drawing/2014/main" id="{50F4324E-79B2-4411-9C42-EFC8A15E7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294" y="1167390"/>
            <a:ext cx="5205413" cy="3635655"/>
          </a:xfrm>
          <a:prstGeom prst="rect">
            <a:avLst/>
          </a:prstGeom>
          <a:noFill/>
        </p:spPr>
      </p:pic>
    </p:spTree>
    <p:extLst>
      <p:ext uri="{BB962C8B-B14F-4D97-AF65-F5344CB8AC3E}">
        <p14:creationId xmlns:p14="http://schemas.microsoft.com/office/powerpoint/2010/main" val="1805085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AF2729-1DFD-4C73-B7FA-8B20109C4617}"/>
              </a:ext>
            </a:extLst>
          </p:cNvPr>
          <p:cNvSpPr>
            <a:spLocks noGrp="1"/>
          </p:cNvSpPr>
          <p:nvPr>
            <p:ph type="title"/>
          </p:nvPr>
        </p:nvSpPr>
        <p:spPr/>
        <p:txBody>
          <a:bodyPr/>
          <a:lstStyle/>
          <a:p>
            <a:r>
              <a:rPr lang="en-NZ" dirty="0"/>
              <a:t>Survivorship Bias</a:t>
            </a:r>
          </a:p>
        </p:txBody>
      </p:sp>
      <p:sp>
        <p:nvSpPr>
          <p:cNvPr id="7" name="Content Placeholder 6">
            <a:extLst>
              <a:ext uri="{FF2B5EF4-FFF2-40B4-BE49-F238E27FC236}">
                <a16:creationId xmlns:a16="http://schemas.microsoft.com/office/drawing/2014/main" id="{7CCAE21D-F9B1-43A9-ABE0-9C6A80F455E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A77A5B6-7C40-480A-A2AF-3FC5792496F2}"/>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4BEDF39C-7B39-4824-9B3B-0A4F407DE381}"/>
              </a:ext>
            </a:extLst>
          </p:cNvPr>
          <p:cNvSpPr>
            <a:spLocks noGrp="1"/>
          </p:cNvSpPr>
          <p:nvPr>
            <p:ph type="sldNum" sz="quarter" idx="12"/>
          </p:nvPr>
        </p:nvSpPr>
        <p:spPr/>
        <p:txBody>
          <a:bodyPr/>
          <a:lstStyle/>
          <a:p>
            <a:fld id="{36EA1323-965C-0742-806D-06C14CDC1E0E}" type="slidenum">
              <a:rPr lang="de-DE" smtClean="0"/>
              <a:pPr/>
              <a:t>62</a:t>
            </a:fld>
            <a:endParaRPr lang="de-DE"/>
          </a:p>
        </p:txBody>
      </p:sp>
      <p:pic>
        <p:nvPicPr>
          <p:cNvPr id="5122" name="Picture 2" descr="A person with his hands up&#10;&#10;Description automatically generated with medium confidence">
            <a:extLst>
              <a:ext uri="{FF2B5EF4-FFF2-40B4-BE49-F238E27FC236}">
                <a16:creationId xmlns:a16="http://schemas.microsoft.com/office/drawing/2014/main" id="{027861F2-5800-46B7-8C53-48CE63A32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645" y="1362968"/>
            <a:ext cx="5455708" cy="3068836"/>
          </a:xfrm>
          <a:prstGeom prst="rect">
            <a:avLst/>
          </a:prstGeom>
          <a:noFill/>
        </p:spPr>
      </p:pic>
      <p:sp>
        <p:nvSpPr>
          <p:cNvPr id="9" name="TextBox 8">
            <a:extLst>
              <a:ext uri="{FF2B5EF4-FFF2-40B4-BE49-F238E27FC236}">
                <a16:creationId xmlns:a16="http://schemas.microsoft.com/office/drawing/2014/main" id="{AA9AAF28-CE9D-45D1-90E7-A61637FB9DCF}"/>
              </a:ext>
            </a:extLst>
          </p:cNvPr>
          <p:cNvSpPr txBox="1"/>
          <p:nvPr/>
        </p:nvSpPr>
        <p:spPr>
          <a:xfrm>
            <a:off x="1983581" y="4431803"/>
            <a:ext cx="5598319" cy="300082"/>
          </a:xfrm>
          <a:prstGeom prst="rect">
            <a:avLst/>
          </a:prstGeom>
          <a:noFill/>
        </p:spPr>
        <p:txBody>
          <a:bodyPr wrap="square">
            <a:spAutoFit/>
          </a:bodyPr>
          <a:lstStyle/>
          <a:p>
            <a:r>
              <a:rPr lang="en-US" sz="1350" dirty="0">
                <a:hlinkClick r:id="rId3"/>
              </a:rPr>
              <a:t>How ‘survivorship </a:t>
            </a:r>
            <a:r>
              <a:rPr lang="en-US" sz="1350" dirty="0" err="1">
                <a:hlinkClick r:id="rId3"/>
              </a:rPr>
              <a:t>bias’</a:t>
            </a:r>
            <a:r>
              <a:rPr lang="en-US" sz="1350" dirty="0">
                <a:hlinkClick r:id="rId3"/>
              </a:rPr>
              <a:t> can cause you to make mistakes - BBC </a:t>
            </a:r>
            <a:r>
              <a:rPr lang="en-US" sz="1350" dirty="0" err="1">
                <a:hlinkClick r:id="rId3"/>
              </a:rPr>
              <a:t>Worklife</a:t>
            </a:r>
            <a:endParaRPr lang="en-NZ" sz="1350" dirty="0"/>
          </a:p>
        </p:txBody>
      </p:sp>
    </p:spTree>
    <p:extLst>
      <p:ext uri="{BB962C8B-B14F-4D97-AF65-F5344CB8AC3E}">
        <p14:creationId xmlns:p14="http://schemas.microsoft.com/office/powerpoint/2010/main" val="124308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CF5A43-D6A6-4A5C-B80D-B5928896275E}"/>
              </a:ext>
            </a:extLst>
          </p:cNvPr>
          <p:cNvSpPr>
            <a:spLocks noGrp="1"/>
          </p:cNvSpPr>
          <p:nvPr>
            <p:ph type="title"/>
          </p:nvPr>
        </p:nvSpPr>
        <p:spPr/>
        <p:txBody>
          <a:bodyPr/>
          <a:lstStyle/>
          <a:p>
            <a:r>
              <a:rPr lang="en-NZ" dirty="0"/>
              <a:t>Gambler's Fallacy</a:t>
            </a:r>
          </a:p>
        </p:txBody>
      </p:sp>
      <p:sp>
        <p:nvSpPr>
          <p:cNvPr id="2" name="Content Placeholder 1">
            <a:extLst>
              <a:ext uri="{FF2B5EF4-FFF2-40B4-BE49-F238E27FC236}">
                <a16:creationId xmlns:a16="http://schemas.microsoft.com/office/drawing/2014/main" id="{BE341908-E5A2-436C-B410-5EBF058F259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0B8228D-37FB-426A-B201-2279B9C3403E}"/>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341A2243-8999-45A8-BDD8-0922E3C9A3F9}"/>
              </a:ext>
            </a:extLst>
          </p:cNvPr>
          <p:cNvSpPr>
            <a:spLocks noGrp="1"/>
          </p:cNvSpPr>
          <p:nvPr>
            <p:ph type="sldNum" sz="quarter" idx="12"/>
          </p:nvPr>
        </p:nvSpPr>
        <p:spPr/>
        <p:txBody>
          <a:bodyPr/>
          <a:lstStyle/>
          <a:p>
            <a:fld id="{36EA1323-965C-0742-806D-06C14CDC1E0E}" type="slidenum">
              <a:rPr lang="de-DE" smtClean="0"/>
              <a:pPr/>
              <a:t>63</a:t>
            </a:fld>
            <a:endParaRPr lang="de-DE"/>
          </a:p>
        </p:txBody>
      </p:sp>
      <p:pic>
        <p:nvPicPr>
          <p:cNvPr id="10" name="Picture 9" descr="Text&#10;&#10;Description automatically generated">
            <a:extLst>
              <a:ext uri="{FF2B5EF4-FFF2-40B4-BE49-F238E27FC236}">
                <a16:creationId xmlns:a16="http://schemas.microsoft.com/office/drawing/2014/main" id="{F4F786F2-E9F4-4C57-B395-266297B68B37}"/>
              </a:ext>
            </a:extLst>
          </p:cNvPr>
          <p:cNvPicPr>
            <a:picLocks noChangeAspect="1"/>
          </p:cNvPicPr>
          <p:nvPr/>
        </p:nvPicPr>
        <p:blipFill>
          <a:blip r:embed="rId2"/>
          <a:stretch>
            <a:fillRect/>
          </a:stretch>
        </p:blipFill>
        <p:spPr>
          <a:xfrm>
            <a:off x="2219326" y="228600"/>
            <a:ext cx="5267874" cy="6546719"/>
          </a:xfrm>
          <a:prstGeom prst="rect">
            <a:avLst/>
          </a:prstGeom>
          <a:ln>
            <a:solidFill>
              <a:schemeClr val="bg2">
                <a:lumMod val="90000"/>
              </a:schemeClr>
            </a:solidFill>
          </a:ln>
        </p:spPr>
      </p:pic>
    </p:spTree>
    <p:extLst>
      <p:ext uri="{BB962C8B-B14F-4D97-AF65-F5344CB8AC3E}">
        <p14:creationId xmlns:p14="http://schemas.microsoft.com/office/powerpoint/2010/main" val="3765632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CEB668-8BA0-4EBB-94CB-B4130DD0E7A3}"/>
              </a:ext>
            </a:extLst>
          </p:cNvPr>
          <p:cNvPicPr>
            <a:picLocks noChangeAspect="1"/>
          </p:cNvPicPr>
          <p:nvPr/>
        </p:nvPicPr>
        <p:blipFill rotWithShape="1">
          <a:blip r:embed="rId2"/>
          <a:srcRect l="13671" r="14810"/>
          <a:stretch/>
        </p:blipFill>
        <p:spPr>
          <a:xfrm>
            <a:off x="1425757" y="127823"/>
            <a:ext cx="6292487" cy="4949066"/>
          </a:xfrm>
          <a:prstGeom prst="rect">
            <a:avLst/>
          </a:prstGeom>
          <a:noFill/>
        </p:spPr>
      </p:pic>
      <p:sp>
        <p:nvSpPr>
          <p:cNvPr id="4" name="Footer Placeholder 3">
            <a:extLst>
              <a:ext uri="{FF2B5EF4-FFF2-40B4-BE49-F238E27FC236}">
                <a16:creationId xmlns:a16="http://schemas.microsoft.com/office/drawing/2014/main" id="{1AC19594-EE7B-44F7-8CF4-71CE544DF56C}"/>
              </a:ext>
            </a:extLst>
          </p:cNvPr>
          <p:cNvSpPr>
            <a:spLocks noGrp="1"/>
          </p:cNvSpPr>
          <p:nvPr>
            <p:ph type="ftr" sz="quarter" idx="11"/>
          </p:nvPr>
        </p:nvSpPr>
        <p:spPr/>
        <p:txBody>
          <a:bodyPr/>
          <a:lstStyle/>
          <a:p>
            <a:pPr>
              <a:spcAft>
                <a:spcPts val="450"/>
              </a:spcAft>
            </a:pPr>
            <a:r>
              <a:rPr lang="en-US"/>
              <a:t>CP1403/1803 - DESIGN THINKING</a:t>
            </a:r>
            <a:endParaRPr lang="de-DE"/>
          </a:p>
        </p:txBody>
      </p:sp>
      <p:sp>
        <p:nvSpPr>
          <p:cNvPr id="5" name="Slide Number Placeholder 4" hidden="1">
            <a:extLst>
              <a:ext uri="{FF2B5EF4-FFF2-40B4-BE49-F238E27FC236}">
                <a16:creationId xmlns:a16="http://schemas.microsoft.com/office/drawing/2014/main" id="{3069F71E-62BC-402B-AED8-70BDCD0CA5F5}"/>
              </a:ext>
            </a:extLst>
          </p:cNvPr>
          <p:cNvSpPr>
            <a:spLocks noGrp="1"/>
          </p:cNvSpPr>
          <p:nvPr>
            <p:ph type="sldNum" sz="quarter" idx="12"/>
          </p:nvPr>
        </p:nvSpPr>
        <p:spPr/>
        <p:txBody>
          <a:bodyPr/>
          <a:lstStyle/>
          <a:p>
            <a:pPr>
              <a:spcAft>
                <a:spcPts val="450"/>
              </a:spcAft>
            </a:pPr>
            <a:fld id="{36EA1323-965C-0742-806D-06C14CDC1E0E}" type="slidenum">
              <a:rPr lang="de-DE" smtClean="0"/>
              <a:pPr>
                <a:spcAft>
                  <a:spcPts val="450"/>
                </a:spcAft>
              </a:pPr>
              <a:t>64</a:t>
            </a:fld>
            <a:endParaRPr lang="de-DE"/>
          </a:p>
        </p:txBody>
      </p:sp>
      <p:sp>
        <p:nvSpPr>
          <p:cNvPr id="13" name="TextBox 12">
            <a:extLst>
              <a:ext uri="{FF2B5EF4-FFF2-40B4-BE49-F238E27FC236}">
                <a16:creationId xmlns:a16="http://schemas.microsoft.com/office/drawing/2014/main" id="{5C3F3BAD-06B3-4636-924D-20A1D37DA44C}"/>
              </a:ext>
            </a:extLst>
          </p:cNvPr>
          <p:cNvSpPr txBox="1"/>
          <p:nvPr/>
        </p:nvSpPr>
        <p:spPr>
          <a:xfrm rot="16200000">
            <a:off x="-1212298" y="2401671"/>
            <a:ext cx="5015678" cy="276999"/>
          </a:xfrm>
          <a:prstGeom prst="rect">
            <a:avLst/>
          </a:prstGeom>
          <a:noFill/>
        </p:spPr>
        <p:txBody>
          <a:bodyPr wrap="square">
            <a:spAutoFit/>
          </a:bodyPr>
          <a:lstStyle/>
          <a:p>
            <a:pPr algn="ctr"/>
            <a:r>
              <a:rPr lang="en-US" sz="1200" dirty="0">
                <a:hlinkClick r:id="rId3"/>
              </a:rPr>
              <a:t>Every Single Cognitive Bias in One Infographic (visualcapitalist.com)</a:t>
            </a:r>
            <a:endParaRPr lang="en-NZ" sz="1200" dirty="0"/>
          </a:p>
        </p:txBody>
      </p:sp>
    </p:spTree>
    <p:extLst>
      <p:ext uri="{BB962C8B-B14F-4D97-AF65-F5344CB8AC3E}">
        <p14:creationId xmlns:p14="http://schemas.microsoft.com/office/powerpoint/2010/main" val="32960524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A3406C-A1D3-4C45-B021-D89CC78C7843}"/>
              </a:ext>
            </a:extLst>
          </p:cNvPr>
          <p:cNvSpPr>
            <a:spLocks noGrp="1"/>
          </p:cNvSpPr>
          <p:nvPr>
            <p:ph type="title"/>
          </p:nvPr>
        </p:nvSpPr>
        <p:spPr/>
        <p:txBody>
          <a:bodyPr/>
          <a:lstStyle/>
          <a:p>
            <a:r>
              <a:rPr lang="en-NZ" dirty="0"/>
              <a:t>From the UI/UX heuristics view?</a:t>
            </a:r>
          </a:p>
        </p:txBody>
      </p:sp>
      <p:sp>
        <p:nvSpPr>
          <p:cNvPr id="8" name="Content Placeholder 7">
            <a:extLst>
              <a:ext uri="{FF2B5EF4-FFF2-40B4-BE49-F238E27FC236}">
                <a16:creationId xmlns:a16="http://schemas.microsoft.com/office/drawing/2014/main" id="{E866AF1A-EA96-4065-B041-425AFAC41351}"/>
              </a:ext>
            </a:extLst>
          </p:cNvPr>
          <p:cNvSpPr>
            <a:spLocks noGrp="1"/>
          </p:cNvSpPr>
          <p:nvPr>
            <p:ph idx="1"/>
          </p:nvPr>
        </p:nvSpPr>
        <p:spPr/>
        <p:txBody>
          <a:bodyPr>
            <a:normAutofit fontScale="55000" lnSpcReduction="20000"/>
          </a:bodyPr>
          <a:lstStyle/>
          <a:p>
            <a:r>
              <a:rPr lang="en-NZ" dirty="0"/>
              <a:t>Framing effect – how we put it across… </a:t>
            </a:r>
          </a:p>
          <a:p>
            <a:pPr lvl="1"/>
            <a:r>
              <a:rPr lang="en-US" dirty="0"/>
              <a:t>“What did you like/dislike while using this X” </a:t>
            </a:r>
          </a:p>
          <a:p>
            <a:pPr lvl="2"/>
            <a:r>
              <a:rPr lang="en-US" dirty="0"/>
              <a:t>can cause users to only focus on the positives/negatives of the X</a:t>
            </a:r>
          </a:p>
          <a:p>
            <a:r>
              <a:rPr lang="en-US" dirty="0"/>
              <a:t>Confirmation bias</a:t>
            </a:r>
          </a:p>
          <a:p>
            <a:pPr lvl="1"/>
            <a:r>
              <a:rPr lang="en-US" dirty="0"/>
              <a:t>We like data that confirms our existing hypothesis/beliefs and discard those which challenge them…</a:t>
            </a:r>
          </a:p>
          <a:p>
            <a:pPr lvl="1"/>
            <a:r>
              <a:rPr lang="en-US" dirty="0"/>
              <a:t>“Have you ever done/considered doing Action X through App Y”, and the participant says, “Yes! All the time!”…</a:t>
            </a:r>
          </a:p>
          <a:p>
            <a:pPr lvl="1"/>
            <a:r>
              <a:rPr lang="en-US" dirty="0"/>
              <a:t>Why did they do it? How many times did they do it? Show how?</a:t>
            </a:r>
          </a:p>
          <a:p>
            <a:r>
              <a:rPr lang="en-NZ" dirty="0"/>
              <a:t>Hindsight Bias</a:t>
            </a:r>
          </a:p>
          <a:p>
            <a:pPr lvl="1"/>
            <a:r>
              <a:rPr lang="en-US" dirty="0"/>
              <a:t>‘“I knew that the exams will be postponed due to the pandemic”, said my friend when her exams got postponed due to the Covid-19.’</a:t>
            </a:r>
          </a:p>
          <a:p>
            <a:pPr lvl="1"/>
            <a:r>
              <a:rPr lang="en-US" dirty="0"/>
              <a:t>Hindsight bias interferes with the learning from new experiences due to the overconfidence one builds on their supposed ability to make predictions.</a:t>
            </a:r>
            <a:endParaRPr lang="en-NZ" dirty="0"/>
          </a:p>
          <a:p>
            <a:pPr lvl="1"/>
            <a:endParaRPr lang="en-NZ" dirty="0"/>
          </a:p>
        </p:txBody>
      </p:sp>
      <p:sp>
        <p:nvSpPr>
          <p:cNvPr id="6" name="Footer Placeholder 5">
            <a:extLst>
              <a:ext uri="{FF2B5EF4-FFF2-40B4-BE49-F238E27FC236}">
                <a16:creationId xmlns:a16="http://schemas.microsoft.com/office/drawing/2014/main" id="{80DACB08-0FE5-4E42-A713-8309FEB6D0BA}"/>
              </a:ext>
            </a:extLst>
          </p:cNvPr>
          <p:cNvSpPr>
            <a:spLocks noGrp="1"/>
          </p:cNvSpPr>
          <p:nvPr>
            <p:ph type="ftr" sz="quarter" idx="11"/>
          </p:nvPr>
        </p:nvSpPr>
        <p:spPr/>
        <p:txBody>
          <a:bodyPr/>
          <a:lstStyle/>
          <a:p>
            <a:r>
              <a:rPr lang="en-US" sz="788"/>
              <a:t>CP1403/1803 - DESIGN THINKING</a:t>
            </a:r>
            <a:endParaRPr lang="en-NZ" sz="788" dirty="0"/>
          </a:p>
        </p:txBody>
      </p:sp>
      <p:sp>
        <p:nvSpPr>
          <p:cNvPr id="10" name="TextBox 9">
            <a:extLst>
              <a:ext uri="{FF2B5EF4-FFF2-40B4-BE49-F238E27FC236}">
                <a16:creationId xmlns:a16="http://schemas.microsoft.com/office/drawing/2014/main" id="{296FFAA0-353C-4B17-BDE2-338AB72A4967}"/>
              </a:ext>
            </a:extLst>
          </p:cNvPr>
          <p:cNvSpPr txBox="1"/>
          <p:nvPr/>
        </p:nvSpPr>
        <p:spPr>
          <a:xfrm>
            <a:off x="1923402" y="4594622"/>
            <a:ext cx="5150645" cy="230832"/>
          </a:xfrm>
          <a:prstGeom prst="rect">
            <a:avLst/>
          </a:prstGeom>
          <a:noFill/>
        </p:spPr>
        <p:txBody>
          <a:bodyPr wrap="square">
            <a:spAutoFit/>
          </a:bodyPr>
          <a:lstStyle/>
          <a:p>
            <a:r>
              <a:rPr lang="en-US" sz="900" dirty="0">
                <a:hlinkClick r:id="rId2"/>
              </a:rPr>
              <a:t>Don’t Let Your Brain Deceive You: Avoiding Bias In Your UX Feedback — Smashing Magazine</a:t>
            </a:r>
            <a:endParaRPr lang="en-NZ" sz="900" dirty="0"/>
          </a:p>
        </p:txBody>
      </p:sp>
      <p:sp>
        <p:nvSpPr>
          <p:cNvPr id="2" name="Slide Number Placeholder 1">
            <a:extLst>
              <a:ext uri="{FF2B5EF4-FFF2-40B4-BE49-F238E27FC236}">
                <a16:creationId xmlns:a16="http://schemas.microsoft.com/office/drawing/2014/main" id="{30A549F6-CE92-4358-8457-9741119FC1DC}"/>
              </a:ext>
            </a:extLst>
          </p:cNvPr>
          <p:cNvSpPr>
            <a:spLocks noGrp="1"/>
          </p:cNvSpPr>
          <p:nvPr>
            <p:ph type="sldNum" sz="quarter" idx="12"/>
          </p:nvPr>
        </p:nvSpPr>
        <p:spPr/>
        <p:txBody>
          <a:bodyPr/>
          <a:lstStyle/>
          <a:p>
            <a:fld id="{2066355A-084C-D24E-9AD2-7E4FC41EA627}" type="slidenum">
              <a:rPr lang="en-US" smtClean="0"/>
              <a:t>65</a:t>
            </a:fld>
            <a:endParaRPr lang="en-US"/>
          </a:p>
        </p:txBody>
      </p:sp>
    </p:spTree>
    <p:extLst>
      <p:ext uri="{BB962C8B-B14F-4D97-AF65-F5344CB8AC3E}">
        <p14:creationId xmlns:p14="http://schemas.microsoft.com/office/powerpoint/2010/main" val="2336872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A3406C-A1D3-4C45-B021-D89CC78C7843}"/>
              </a:ext>
            </a:extLst>
          </p:cNvPr>
          <p:cNvSpPr>
            <a:spLocks noGrp="1"/>
          </p:cNvSpPr>
          <p:nvPr>
            <p:ph type="title"/>
          </p:nvPr>
        </p:nvSpPr>
        <p:spPr/>
        <p:txBody>
          <a:bodyPr/>
          <a:lstStyle/>
          <a:p>
            <a:r>
              <a:rPr lang="en-NZ" dirty="0"/>
              <a:t>From the UI/UX heuristics view?</a:t>
            </a:r>
          </a:p>
        </p:txBody>
      </p:sp>
      <p:sp>
        <p:nvSpPr>
          <p:cNvPr id="8" name="Content Placeholder 7">
            <a:extLst>
              <a:ext uri="{FF2B5EF4-FFF2-40B4-BE49-F238E27FC236}">
                <a16:creationId xmlns:a16="http://schemas.microsoft.com/office/drawing/2014/main" id="{E866AF1A-EA96-4065-B041-425AFAC41351}"/>
              </a:ext>
            </a:extLst>
          </p:cNvPr>
          <p:cNvSpPr>
            <a:spLocks noGrp="1"/>
          </p:cNvSpPr>
          <p:nvPr>
            <p:ph idx="1"/>
          </p:nvPr>
        </p:nvSpPr>
        <p:spPr/>
        <p:txBody>
          <a:bodyPr>
            <a:normAutofit fontScale="62500" lnSpcReduction="20000"/>
          </a:bodyPr>
          <a:lstStyle/>
          <a:p>
            <a:r>
              <a:rPr lang="en-NZ" dirty="0"/>
              <a:t>Social Desirability Bias</a:t>
            </a:r>
          </a:p>
          <a:p>
            <a:pPr lvl="1"/>
            <a:r>
              <a:rPr lang="en-NZ" dirty="0"/>
              <a:t>Hard for people to tell/say what they think is outside the norm</a:t>
            </a:r>
          </a:p>
          <a:p>
            <a:r>
              <a:rPr lang="en-NZ" dirty="0"/>
              <a:t>Sunk Cost Fallacy</a:t>
            </a:r>
          </a:p>
          <a:p>
            <a:pPr lvl="1"/>
            <a:r>
              <a:rPr lang="en-US" dirty="0"/>
              <a:t>Causes a lot of damage not only in research but also in major life choices (marriage/debt etc.)</a:t>
            </a:r>
          </a:p>
          <a:p>
            <a:pPr lvl="1"/>
            <a:r>
              <a:rPr lang="en-US" dirty="0"/>
              <a:t>It is hard to abandon something that we have invested a lot emotionally </a:t>
            </a:r>
          </a:p>
          <a:p>
            <a:r>
              <a:rPr lang="en-NZ" dirty="0"/>
              <a:t>Serial-Position Effect</a:t>
            </a:r>
          </a:p>
          <a:p>
            <a:pPr lvl="1"/>
            <a:r>
              <a:rPr lang="en-US" dirty="0"/>
              <a:t>Your name starts with an M and your name is part of an alphabetically ordered list… sorry to say but your name is not likely to be noticed</a:t>
            </a:r>
            <a:endParaRPr lang="en-NZ" dirty="0"/>
          </a:p>
          <a:p>
            <a:pPr lvl="1"/>
            <a:r>
              <a:rPr lang="en-US" dirty="0"/>
              <a:t>Due to the way our memory gets constructed, we pay more attention to the earlier and later parts of long lists.</a:t>
            </a:r>
          </a:p>
          <a:p>
            <a:r>
              <a:rPr lang="en-NZ" dirty="0"/>
              <a:t> …</a:t>
            </a:r>
          </a:p>
        </p:txBody>
      </p:sp>
      <p:sp>
        <p:nvSpPr>
          <p:cNvPr id="6" name="Footer Placeholder 5">
            <a:extLst>
              <a:ext uri="{FF2B5EF4-FFF2-40B4-BE49-F238E27FC236}">
                <a16:creationId xmlns:a16="http://schemas.microsoft.com/office/drawing/2014/main" id="{80DACB08-0FE5-4E42-A713-8309FEB6D0BA}"/>
              </a:ext>
            </a:extLst>
          </p:cNvPr>
          <p:cNvSpPr>
            <a:spLocks noGrp="1"/>
          </p:cNvSpPr>
          <p:nvPr>
            <p:ph type="ftr" sz="quarter" idx="11"/>
          </p:nvPr>
        </p:nvSpPr>
        <p:spPr/>
        <p:txBody>
          <a:bodyPr/>
          <a:lstStyle/>
          <a:p>
            <a:r>
              <a:rPr lang="en-US" sz="788"/>
              <a:t>CP1403/1803 - DESIGN THINKING</a:t>
            </a:r>
            <a:endParaRPr lang="en-NZ" sz="788" dirty="0"/>
          </a:p>
        </p:txBody>
      </p:sp>
      <p:sp>
        <p:nvSpPr>
          <p:cNvPr id="10" name="TextBox 9">
            <a:extLst>
              <a:ext uri="{FF2B5EF4-FFF2-40B4-BE49-F238E27FC236}">
                <a16:creationId xmlns:a16="http://schemas.microsoft.com/office/drawing/2014/main" id="{296FFAA0-353C-4B17-BDE2-338AB72A4967}"/>
              </a:ext>
            </a:extLst>
          </p:cNvPr>
          <p:cNvSpPr txBox="1"/>
          <p:nvPr/>
        </p:nvSpPr>
        <p:spPr>
          <a:xfrm>
            <a:off x="1923402" y="4594622"/>
            <a:ext cx="5150645" cy="230832"/>
          </a:xfrm>
          <a:prstGeom prst="rect">
            <a:avLst/>
          </a:prstGeom>
          <a:noFill/>
        </p:spPr>
        <p:txBody>
          <a:bodyPr wrap="square">
            <a:spAutoFit/>
          </a:bodyPr>
          <a:lstStyle/>
          <a:p>
            <a:r>
              <a:rPr lang="en-US" sz="900" dirty="0">
                <a:hlinkClick r:id="rId2"/>
              </a:rPr>
              <a:t>Don’t Let Your Brain Deceive You: Avoiding Bias In Your UX Feedback — Smashing Magazine</a:t>
            </a:r>
            <a:endParaRPr lang="en-NZ" sz="900" dirty="0"/>
          </a:p>
        </p:txBody>
      </p:sp>
      <p:sp>
        <p:nvSpPr>
          <p:cNvPr id="2" name="Slide Number Placeholder 1">
            <a:extLst>
              <a:ext uri="{FF2B5EF4-FFF2-40B4-BE49-F238E27FC236}">
                <a16:creationId xmlns:a16="http://schemas.microsoft.com/office/drawing/2014/main" id="{F6508FF8-3088-4855-B27D-092882C01404}"/>
              </a:ext>
            </a:extLst>
          </p:cNvPr>
          <p:cNvSpPr>
            <a:spLocks noGrp="1"/>
          </p:cNvSpPr>
          <p:nvPr>
            <p:ph type="sldNum" sz="quarter" idx="12"/>
          </p:nvPr>
        </p:nvSpPr>
        <p:spPr/>
        <p:txBody>
          <a:bodyPr/>
          <a:lstStyle/>
          <a:p>
            <a:fld id="{2066355A-084C-D24E-9AD2-7E4FC41EA627}" type="slidenum">
              <a:rPr lang="en-US" smtClean="0"/>
              <a:t>66</a:t>
            </a:fld>
            <a:endParaRPr lang="en-US"/>
          </a:p>
        </p:txBody>
      </p:sp>
    </p:spTree>
    <p:extLst>
      <p:ext uri="{BB962C8B-B14F-4D97-AF65-F5344CB8AC3E}">
        <p14:creationId xmlns:p14="http://schemas.microsoft.com/office/powerpoint/2010/main" val="1642403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A3406C-A1D3-4C45-B021-D89CC78C7843}"/>
              </a:ext>
            </a:extLst>
          </p:cNvPr>
          <p:cNvSpPr>
            <a:spLocks noGrp="1"/>
          </p:cNvSpPr>
          <p:nvPr>
            <p:ph type="title"/>
          </p:nvPr>
        </p:nvSpPr>
        <p:spPr/>
        <p:txBody>
          <a:bodyPr/>
          <a:lstStyle/>
          <a:p>
            <a:r>
              <a:rPr lang="en-NZ" dirty="0"/>
              <a:t>From the UI/UX heuristics view?</a:t>
            </a:r>
          </a:p>
        </p:txBody>
      </p:sp>
      <p:sp>
        <p:nvSpPr>
          <p:cNvPr id="8" name="Content Placeholder 7">
            <a:extLst>
              <a:ext uri="{FF2B5EF4-FFF2-40B4-BE49-F238E27FC236}">
                <a16:creationId xmlns:a16="http://schemas.microsoft.com/office/drawing/2014/main" id="{E866AF1A-EA96-4065-B041-425AFAC41351}"/>
              </a:ext>
            </a:extLst>
          </p:cNvPr>
          <p:cNvSpPr>
            <a:spLocks noGrp="1"/>
          </p:cNvSpPr>
          <p:nvPr>
            <p:ph idx="1"/>
          </p:nvPr>
        </p:nvSpPr>
        <p:spPr/>
        <p:txBody>
          <a:bodyPr>
            <a:normAutofit fontScale="62500" lnSpcReduction="20000"/>
          </a:bodyPr>
          <a:lstStyle/>
          <a:p>
            <a:r>
              <a:rPr lang="en-NZ" dirty="0"/>
              <a:t>Implicit Bias</a:t>
            </a:r>
          </a:p>
          <a:p>
            <a:pPr lvl="1"/>
            <a:r>
              <a:rPr lang="en-US" dirty="0"/>
              <a:t>Our attitudes and stereotypes we associate to people without our conscious knowledge</a:t>
            </a:r>
          </a:p>
          <a:p>
            <a:pPr lvl="1"/>
            <a:r>
              <a:rPr lang="en-US" dirty="0"/>
              <a:t>Embedded into </a:t>
            </a:r>
            <a:r>
              <a:rPr lang="en-US" dirty="0" err="1"/>
              <a:t>into</a:t>
            </a:r>
            <a:r>
              <a:rPr lang="en-US" dirty="0"/>
              <a:t> our consciousness from a very young age through media, people around us and popular culture, even by nature…</a:t>
            </a:r>
          </a:p>
          <a:p>
            <a:pPr lvl="1"/>
            <a:r>
              <a:rPr lang="en-US" dirty="0"/>
              <a:t>Our duty is to really understand what is going on inside their mind and how they think, even… </a:t>
            </a:r>
          </a:p>
          <a:p>
            <a:r>
              <a:rPr lang="en-NZ" dirty="0"/>
              <a:t>Fundamental Attribution Error</a:t>
            </a:r>
          </a:p>
          <a:p>
            <a:pPr lvl="1"/>
            <a:r>
              <a:rPr lang="en-US" dirty="0"/>
              <a:t>Tendency to overemphasize personal characteristics and ignore situational factors in judging others’ behavior</a:t>
            </a:r>
          </a:p>
          <a:p>
            <a:pPr lvl="1"/>
            <a:r>
              <a:rPr lang="en-US" dirty="0"/>
              <a:t>When user says “oh, </a:t>
            </a:r>
            <a:r>
              <a:rPr lang="en-US" dirty="0" err="1"/>
              <a:t>hahaha</a:t>
            </a:r>
            <a:r>
              <a:rPr lang="en-US" dirty="0"/>
              <a:t>, I made a mistake”, it’s really time to pay attention.</a:t>
            </a:r>
            <a:endParaRPr lang="en-NZ" dirty="0"/>
          </a:p>
        </p:txBody>
      </p:sp>
      <p:sp>
        <p:nvSpPr>
          <p:cNvPr id="6" name="Footer Placeholder 5">
            <a:extLst>
              <a:ext uri="{FF2B5EF4-FFF2-40B4-BE49-F238E27FC236}">
                <a16:creationId xmlns:a16="http://schemas.microsoft.com/office/drawing/2014/main" id="{80DACB08-0FE5-4E42-A713-8309FEB6D0BA}"/>
              </a:ext>
            </a:extLst>
          </p:cNvPr>
          <p:cNvSpPr>
            <a:spLocks noGrp="1"/>
          </p:cNvSpPr>
          <p:nvPr>
            <p:ph type="ftr" sz="quarter" idx="11"/>
          </p:nvPr>
        </p:nvSpPr>
        <p:spPr/>
        <p:txBody>
          <a:bodyPr/>
          <a:lstStyle/>
          <a:p>
            <a:r>
              <a:rPr lang="en-US" sz="788"/>
              <a:t>CP1403/1803 - DESIGN THINKING</a:t>
            </a:r>
            <a:endParaRPr lang="en-NZ" sz="788" dirty="0"/>
          </a:p>
        </p:txBody>
      </p:sp>
      <p:sp>
        <p:nvSpPr>
          <p:cNvPr id="10" name="TextBox 9">
            <a:extLst>
              <a:ext uri="{FF2B5EF4-FFF2-40B4-BE49-F238E27FC236}">
                <a16:creationId xmlns:a16="http://schemas.microsoft.com/office/drawing/2014/main" id="{296FFAA0-353C-4B17-BDE2-338AB72A4967}"/>
              </a:ext>
            </a:extLst>
          </p:cNvPr>
          <p:cNvSpPr txBox="1"/>
          <p:nvPr/>
        </p:nvSpPr>
        <p:spPr>
          <a:xfrm>
            <a:off x="1923402" y="4594622"/>
            <a:ext cx="5150645" cy="230832"/>
          </a:xfrm>
          <a:prstGeom prst="rect">
            <a:avLst/>
          </a:prstGeom>
          <a:noFill/>
        </p:spPr>
        <p:txBody>
          <a:bodyPr wrap="square">
            <a:spAutoFit/>
          </a:bodyPr>
          <a:lstStyle/>
          <a:p>
            <a:r>
              <a:rPr lang="en-US" sz="900" dirty="0">
                <a:hlinkClick r:id="rId2"/>
              </a:rPr>
              <a:t>Don’t Let Your Brain Deceive You: Avoiding Bias In Your UX Feedback — Smashing Magazine</a:t>
            </a:r>
            <a:endParaRPr lang="en-NZ" sz="900" dirty="0"/>
          </a:p>
        </p:txBody>
      </p:sp>
      <p:sp>
        <p:nvSpPr>
          <p:cNvPr id="2" name="Slide Number Placeholder 1">
            <a:extLst>
              <a:ext uri="{FF2B5EF4-FFF2-40B4-BE49-F238E27FC236}">
                <a16:creationId xmlns:a16="http://schemas.microsoft.com/office/drawing/2014/main" id="{6DE42410-A21D-45E4-9309-F476BC2DE2E9}"/>
              </a:ext>
            </a:extLst>
          </p:cNvPr>
          <p:cNvSpPr>
            <a:spLocks noGrp="1"/>
          </p:cNvSpPr>
          <p:nvPr>
            <p:ph type="sldNum" sz="quarter" idx="12"/>
          </p:nvPr>
        </p:nvSpPr>
        <p:spPr/>
        <p:txBody>
          <a:bodyPr/>
          <a:lstStyle/>
          <a:p>
            <a:fld id="{2066355A-084C-D24E-9AD2-7E4FC41EA627}" type="slidenum">
              <a:rPr lang="en-US" smtClean="0"/>
              <a:t>67</a:t>
            </a:fld>
            <a:endParaRPr lang="en-US"/>
          </a:p>
        </p:txBody>
      </p:sp>
    </p:spTree>
    <p:extLst>
      <p:ext uri="{BB962C8B-B14F-4D97-AF65-F5344CB8AC3E}">
        <p14:creationId xmlns:p14="http://schemas.microsoft.com/office/powerpoint/2010/main" val="1672910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BF0118-9D26-4E13-B555-E0280223E418}"/>
              </a:ext>
            </a:extLst>
          </p:cNvPr>
          <p:cNvSpPr>
            <a:spLocks noGrp="1"/>
          </p:cNvSpPr>
          <p:nvPr>
            <p:ph type="ctrTitle"/>
          </p:nvPr>
        </p:nvSpPr>
        <p:spPr/>
        <p:txBody>
          <a:bodyPr/>
          <a:lstStyle/>
          <a:p>
            <a:r>
              <a:rPr lang="en-US" dirty="0"/>
              <a:t>Testing your protypes</a:t>
            </a:r>
          </a:p>
        </p:txBody>
      </p:sp>
      <p:sp>
        <p:nvSpPr>
          <p:cNvPr id="7" name="Subtitle 6">
            <a:extLst>
              <a:ext uri="{FF2B5EF4-FFF2-40B4-BE49-F238E27FC236}">
                <a16:creationId xmlns:a16="http://schemas.microsoft.com/office/drawing/2014/main" id="{EDB6277D-E516-4128-9D3D-5159D839E490}"/>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754445C-62C9-431A-BED1-125511A0DA02}"/>
              </a:ext>
            </a:extLst>
          </p:cNvPr>
          <p:cNvSpPr>
            <a:spLocks noGrp="1"/>
          </p:cNvSpPr>
          <p:nvPr>
            <p:ph type="ftr" sz="quarter" idx="11"/>
          </p:nvPr>
        </p:nvSpPr>
        <p:spPr/>
        <p:txBody>
          <a:bodyPr/>
          <a:lstStyle/>
          <a:p>
            <a:r>
              <a:rPr lang="en-US"/>
              <a:t>CP1403/1803 - DESIGN THINKING</a:t>
            </a:r>
          </a:p>
        </p:txBody>
      </p:sp>
      <p:sp>
        <p:nvSpPr>
          <p:cNvPr id="5" name="Slide Number Placeholder 4">
            <a:extLst>
              <a:ext uri="{FF2B5EF4-FFF2-40B4-BE49-F238E27FC236}">
                <a16:creationId xmlns:a16="http://schemas.microsoft.com/office/drawing/2014/main" id="{59D8BD87-0CBC-4C96-9904-A03BF109232B}"/>
              </a:ext>
            </a:extLst>
          </p:cNvPr>
          <p:cNvSpPr>
            <a:spLocks noGrp="1"/>
          </p:cNvSpPr>
          <p:nvPr>
            <p:ph type="sldNum" sz="quarter" idx="12"/>
          </p:nvPr>
        </p:nvSpPr>
        <p:spPr/>
        <p:txBody>
          <a:bodyPr/>
          <a:lstStyle/>
          <a:p>
            <a:fld id="{2066355A-084C-D24E-9AD2-7E4FC41EA627}" type="slidenum">
              <a:rPr lang="en-US" smtClean="0"/>
              <a:t>68</a:t>
            </a:fld>
            <a:endParaRPr lang="en-US"/>
          </a:p>
        </p:txBody>
      </p:sp>
    </p:spTree>
    <p:extLst>
      <p:ext uri="{BB962C8B-B14F-4D97-AF65-F5344CB8AC3E}">
        <p14:creationId xmlns:p14="http://schemas.microsoft.com/office/powerpoint/2010/main" val="46642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B952E5-C3A2-4554-A888-C44C3380E078}"/>
              </a:ext>
            </a:extLst>
          </p:cNvPr>
          <p:cNvSpPr>
            <a:spLocks noGrp="1"/>
          </p:cNvSpPr>
          <p:nvPr>
            <p:ph type="title"/>
          </p:nvPr>
        </p:nvSpPr>
        <p:spPr/>
        <p:txBody>
          <a:bodyPr/>
          <a:lstStyle/>
          <a:p>
            <a:r>
              <a:rPr lang="en-US" dirty="0"/>
              <a:t>Test execution</a:t>
            </a:r>
          </a:p>
        </p:txBody>
      </p:sp>
      <p:sp>
        <p:nvSpPr>
          <p:cNvPr id="11" name="Content Placeholder 10">
            <a:extLst>
              <a:ext uri="{FF2B5EF4-FFF2-40B4-BE49-F238E27FC236}">
                <a16:creationId xmlns:a16="http://schemas.microsoft.com/office/drawing/2014/main" id="{2491D2DA-9CCD-44EC-895A-9A2058B661C5}"/>
              </a:ext>
            </a:extLst>
          </p:cNvPr>
          <p:cNvSpPr>
            <a:spLocks noGrp="1"/>
          </p:cNvSpPr>
          <p:nvPr>
            <p:ph idx="1"/>
          </p:nvPr>
        </p:nvSpPr>
        <p:spPr>
          <a:xfrm>
            <a:off x="457200" y="1063229"/>
            <a:ext cx="8229600" cy="3704034"/>
          </a:xfrm>
        </p:spPr>
        <p:txBody>
          <a:bodyPr>
            <a:normAutofit lnSpcReduction="10000"/>
          </a:bodyPr>
          <a:lstStyle/>
          <a:p>
            <a:r>
              <a:rPr lang="en-US" sz="1400" dirty="0"/>
              <a:t>Greeting</a:t>
            </a:r>
          </a:p>
          <a:p>
            <a:pPr lvl="1"/>
            <a:r>
              <a:rPr lang="en-US" sz="1200" dirty="0"/>
              <a:t>Introduction to Thinking Aloud
Explanation of the process (including declaration of consent)</a:t>
            </a:r>
          </a:p>
          <a:p>
            <a:r>
              <a:rPr lang="en-US" sz="1400" dirty="0"/>
              <a:t>Questions</a:t>
            </a:r>
          </a:p>
          <a:p>
            <a:pPr lvl="1"/>
            <a:r>
              <a:rPr lang="en-US" sz="1200" dirty="0"/>
              <a:t>Opportunity to query demographic data / computer expertise / previous experience, specific questions – (relationship to the target group!)
Encourage test takers to talk; show that you are listening</a:t>
            </a:r>
          </a:p>
          <a:p>
            <a:r>
              <a:rPr lang="en-US" sz="1400" dirty="0"/>
              <a:t>Tour</a:t>
            </a:r>
          </a:p>
          <a:p>
            <a:pPr lvl="1"/>
            <a:r>
              <a:rPr lang="en-US" sz="1200" dirty="0"/>
              <a:t>Does the participant recognize what he has in front of him? Which page / application, what is the purpose of the application?</a:t>
            </a:r>
          </a:p>
          <a:p>
            <a:r>
              <a:rPr lang="en-US" sz="1400" dirty="0"/>
              <a:t>Tasks</a:t>
            </a:r>
          </a:p>
          <a:p>
            <a:pPr lvl="1"/>
            <a:r>
              <a:rPr lang="en-US" sz="1200" dirty="0"/>
              <a:t>Reading the tasks aloud
Observe, moderate (no solution hints!)</a:t>
            </a:r>
          </a:p>
          <a:p>
            <a:r>
              <a:rPr lang="en-US" sz="1400" dirty="0"/>
              <a:t>Summary</a:t>
            </a:r>
          </a:p>
          <a:p>
            <a:pPr lvl="1"/>
            <a:r>
              <a:rPr lang="en-US" sz="1200" dirty="0"/>
              <a:t>Questions from the moderator
Questions from the development team
Say goodbye, thank you, hand over the expense allowance</a:t>
            </a:r>
          </a:p>
        </p:txBody>
      </p:sp>
      <p:sp>
        <p:nvSpPr>
          <p:cNvPr id="4" name="Footer Placeholder 3">
            <a:extLst>
              <a:ext uri="{FF2B5EF4-FFF2-40B4-BE49-F238E27FC236}">
                <a16:creationId xmlns:a16="http://schemas.microsoft.com/office/drawing/2014/main" id="{15E740CA-903A-4DCF-8ADF-3A670428DE06}"/>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BF2A7307-F924-4125-A038-CD7DCE68089C}"/>
              </a:ext>
            </a:extLst>
          </p:cNvPr>
          <p:cNvSpPr>
            <a:spLocks noGrp="1"/>
          </p:cNvSpPr>
          <p:nvPr>
            <p:ph type="sldNum" sz="quarter" idx="12"/>
          </p:nvPr>
        </p:nvSpPr>
        <p:spPr/>
        <p:txBody>
          <a:bodyPr/>
          <a:lstStyle/>
          <a:p>
            <a:fld id="{36EA1323-965C-0742-806D-06C14CDC1E0E}" type="slidenum">
              <a:rPr lang="de-DE" smtClean="0"/>
              <a:pPr/>
              <a:t>69</a:t>
            </a:fld>
            <a:endParaRPr lang="de-DE"/>
          </a:p>
        </p:txBody>
      </p:sp>
    </p:spTree>
    <p:extLst>
      <p:ext uri="{BB962C8B-B14F-4D97-AF65-F5344CB8AC3E}">
        <p14:creationId xmlns:p14="http://schemas.microsoft.com/office/powerpoint/2010/main" val="1646783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into the Flow</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7</a:t>
            </a:fld>
            <a:endParaRPr lang="en-US"/>
          </a:p>
        </p:txBody>
      </p:sp>
      <p:sp>
        <p:nvSpPr>
          <p:cNvPr id="6" name="Content Placeholder 2"/>
          <p:cNvSpPr txBox="1">
            <a:spLocks/>
          </p:cNvSpPr>
          <p:nvPr/>
        </p:nvSpPr>
        <p:spPr>
          <a:xfrm>
            <a:off x="609600" y="1352551"/>
            <a:ext cx="80772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400" dirty="0"/>
              <a:t>Flow (Named by </a:t>
            </a:r>
            <a:r>
              <a:rPr lang="en-US" sz="2400" dirty="0" err="1"/>
              <a:t>Mihály</a:t>
            </a:r>
            <a:r>
              <a:rPr lang="en-US" sz="2400" dirty="0"/>
              <a:t> </a:t>
            </a:r>
            <a:r>
              <a:rPr lang="en-US" sz="2400" dirty="0" err="1"/>
              <a:t>Csíkszentmihályi</a:t>
            </a:r>
            <a:r>
              <a:rPr lang="en-US" sz="2400" dirty="0"/>
              <a:t>) </a:t>
            </a:r>
          </a:p>
          <a:p>
            <a:pPr lvl="1" algn="just"/>
            <a:r>
              <a:rPr lang="en-US" sz="2000" dirty="0"/>
              <a:t>also known as zone</a:t>
            </a:r>
          </a:p>
          <a:p>
            <a:pPr lvl="1" algn="just"/>
            <a:r>
              <a:rPr lang="en-US" sz="2000" dirty="0"/>
              <a:t>is the mental state of operation in which a person performing an activity is </a:t>
            </a:r>
            <a:r>
              <a:rPr lang="en-US" sz="2000" dirty="0">
                <a:solidFill>
                  <a:srgbClr val="FF0000"/>
                </a:solidFill>
              </a:rPr>
              <a:t>fully immersed </a:t>
            </a:r>
            <a:r>
              <a:rPr lang="en-US" sz="2000" dirty="0"/>
              <a:t>in a feeling of </a:t>
            </a:r>
            <a:r>
              <a:rPr lang="en-US" sz="2000" dirty="0">
                <a:solidFill>
                  <a:srgbClr val="FF0000"/>
                </a:solidFill>
              </a:rPr>
              <a:t>energized focus</a:t>
            </a:r>
            <a:r>
              <a:rPr lang="en-US" sz="2000" dirty="0"/>
              <a:t>, full </a:t>
            </a:r>
            <a:r>
              <a:rPr lang="en-US" sz="2000" dirty="0">
                <a:solidFill>
                  <a:srgbClr val="FF0000"/>
                </a:solidFill>
              </a:rPr>
              <a:t>involvement</a:t>
            </a:r>
            <a:r>
              <a:rPr lang="en-US" sz="2000" dirty="0"/>
              <a:t>, and </a:t>
            </a:r>
            <a:r>
              <a:rPr lang="en-US" sz="2000" dirty="0">
                <a:solidFill>
                  <a:srgbClr val="FF0000"/>
                </a:solidFill>
              </a:rPr>
              <a:t>enjoyment</a:t>
            </a:r>
            <a:r>
              <a:rPr lang="en-US" sz="2000" dirty="0"/>
              <a:t> in the process of the activity. </a:t>
            </a:r>
          </a:p>
          <a:p>
            <a:pPr lvl="1" algn="just"/>
            <a:r>
              <a:rPr lang="en-US" sz="2000" dirty="0"/>
              <a:t>Flow is characterized by complete absorption in what one does. </a:t>
            </a:r>
          </a:p>
          <a:p>
            <a:pPr lvl="1" algn="just"/>
            <a:endParaRPr lang="en-US" sz="2000" dirty="0">
              <a:solidFill>
                <a:srgbClr val="FF0000"/>
              </a:solidFill>
            </a:endParaRPr>
          </a:p>
          <a:p>
            <a:pPr algn="just"/>
            <a:r>
              <a:rPr lang="en-US" sz="2400" dirty="0"/>
              <a:t>Software design should fully engage the users without distractions or disruptions</a:t>
            </a:r>
          </a:p>
        </p:txBody>
      </p:sp>
    </p:spTree>
    <p:extLst>
      <p:ext uri="{BB962C8B-B14F-4D97-AF65-F5344CB8AC3E}">
        <p14:creationId xmlns:p14="http://schemas.microsoft.com/office/powerpoint/2010/main" val="11742400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6D3CF0-95BC-40DC-86B4-DC3BF5829553}"/>
              </a:ext>
            </a:extLst>
          </p:cNvPr>
          <p:cNvSpPr>
            <a:spLocks noGrp="1"/>
          </p:cNvSpPr>
          <p:nvPr>
            <p:ph type="title"/>
          </p:nvPr>
        </p:nvSpPr>
        <p:spPr/>
        <p:txBody>
          <a:bodyPr/>
          <a:lstStyle/>
          <a:p>
            <a:r>
              <a:rPr lang="en-US" dirty="0"/>
              <a:t>Test setup</a:t>
            </a:r>
          </a:p>
        </p:txBody>
      </p:sp>
      <p:sp>
        <p:nvSpPr>
          <p:cNvPr id="4" name="Footer Placeholder 3">
            <a:extLst>
              <a:ext uri="{FF2B5EF4-FFF2-40B4-BE49-F238E27FC236}">
                <a16:creationId xmlns:a16="http://schemas.microsoft.com/office/drawing/2014/main" id="{26BA3F6F-089C-4CB2-BB38-2EC4C54AA761}"/>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65F40B3A-BCA5-4680-8A54-FB86B98CE91C}"/>
              </a:ext>
            </a:extLst>
          </p:cNvPr>
          <p:cNvSpPr>
            <a:spLocks noGrp="1"/>
          </p:cNvSpPr>
          <p:nvPr>
            <p:ph type="sldNum" sz="quarter" idx="12"/>
          </p:nvPr>
        </p:nvSpPr>
        <p:spPr/>
        <p:txBody>
          <a:bodyPr/>
          <a:lstStyle/>
          <a:p>
            <a:fld id="{36EA1323-965C-0742-806D-06C14CDC1E0E}" type="slidenum">
              <a:rPr lang="de-DE" smtClean="0"/>
              <a:pPr/>
              <a:t>70</a:t>
            </a:fld>
            <a:endParaRPr lang="de-DE"/>
          </a:p>
        </p:txBody>
      </p:sp>
      <p:pic>
        <p:nvPicPr>
          <p:cNvPr id="8" name="Picture 7">
            <a:extLst>
              <a:ext uri="{FF2B5EF4-FFF2-40B4-BE49-F238E27FC236}">
                <a16:creationId xmlns:a16="http://schemas.microsoft.com/office/drawing/2014/main" id="{09AF47BA-60E2-45AC-8EAB-F1E8EC73B09A}"/>
              </a:ext>
            </a:extLst>
          </p:cNvPr>
          <p:cNvPicPr>
            <a:picLocks noChangeAspect="1"/>
          </p:cNvPicPr>
          <p:nvPr/>
        </p:nvPicPr>
        <p:blipFill>
          <a:blip r:embed="rId2"/>
          <a:stretch>
            <a:fillRect/>
          </a:stretch>
        </p:blipFill>
        <p:spPr>
          <a:xfrm>
            <a:off x="1485900" y="1259397"/>
            <a:ext cx="3261360" cy="2316480"/>
          </a:xfrm>
          <a:prstGeom prst="rect">
            <a:avLst/>
          </a:prstGeom>
        </p:spPr>
      </p:pic>
      <p:pic>
        <p:nvPicPr>
          <p:cNvPr id="10" name="Picture 9">
            <a:extLst>
              <a:ext uri="{FF2B5EF4-FFF2-40B4-BE49-F238E27FC236}">
                <a16:creationId xmlns:a16="http://schemas.microsoft.com/office/drawing/2014/main" id="{9223C0A1-BCDF-426B-A7E2-8DB4E552890C}"/>
              </a:ext>
            </a:extLst>
          </p:cNvPr>
          <p:cNvPicPr>
            <a:picLocks noChangeAspect="1"/>
          </p:cNvPicPr>
          <p:nvPr/>
        </p:nvPicPr>
        <p:blipFill>
          <a:blip r:embed="rId3"/>
          <a:stretch>
            <a:fillRect/>
          </a:stretch>
        </p:blipFill>
        <p:spPr>
          <a:xfrm>
            <a:off x="4747260" y="1684062"/>
            <a:ext cx="2708611" cy="3047187"/>
          </a:xfrm>
          <a:prstGeom prst="rect">
            <a:avLst/>
          </a:prstGeom>
        </p:spPr>
      </p:pic>
    </p:spTree>
    <p:extLst>
      <p:ext uri="{BB962C8B-B14F-4D97-AF65-F5344CB8AC3E}">
        <p14:creationId xmlns:p14="http://schemas.microsoft.com/office/powerpoint/2010/main" val="329223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AF2E92-E5FD-4BD7-954C-F5E5F13A62A0}"/>
              </a:ext>
            </a:extLst>
          </p:cNvPr>
          <p:cNvSpPr>
            <a:spLocks noGrp="1"/>
          </p:cNvSpPr>
          <p:nvPr>
            <p:ph type="title"/>
          </p:nvPr>
        </p:nvSpPr>
        <p:spPr>
          <a:xfrm>
            <a:off x="457200" y="205979"/>
            <a:ext cx="8229600" cy="857250"/>
          </a:xfrm>
        </p:spPr>
        <p:txBody>
          <a:bodyPr anchor="ctr">
            <a:normAutofit/>
          </a:bodyPr>
          <a:lstStyle/>
          <a:p>
            <a:r>
              <a:rPr lang="en-US" dirty="0"/>
              <a:t>3 Debrief</a:t>
            </a:r>
          </a:p>
        </p:txBody>
      </p:sp>
      <p:sp>
        <p:nvSpPr>
          <p:cNvPr id="2" name="Content Placeholder 1">
            <a:extLst>
              <a:ext uri="{FF2B5EF4-FFF2-40B4-BE49-F238E27FC236}">
                <a16:creationId xmlns:a16="http://schemas.microsoft.com/office/drawing/2014/main" id="{5AE1D3CD-D1FA-44B0-A8DE-6DFC5C44AFDB}"/>
              </a:ext>
            </a:extLst>
          </p:cNvPr>
          <p:cNvSpPr>
            <a:spLocks noGrp="1"/>
          </p:cNvSpPr>
          <p:nvPr>
            <p:ph sz="half" idx="1"/>
          </p:nvPr>
        </p:nvSpPr>
        <p:spPr>
          <a:xfrm>
            <a:off x="457200" y="1200151"/>
            <a:ext cx="4038600" cy="3394472"/>
          </a:xfrm>
        </p:spPr>
        <p:txBody>
          <a:bodyPr>
            <a:normAutofit/>
          </a:bodyPr>
          <a:lstStyle/>
          <a:p>
            <a:pPr marL="0" indent="0">
              <a:lnSpc>
                <a:spcPct val="90000"/>
              </a:lnSpc>
              <a:buNone/>
            </a:pPr>
            <a:r>
              <a:rPr lang="en-US" sz="1800"/>
              <a:t>Goal:</a:t>
            </a:r>
          </a:p>
          <a:p>
            <a:pPr>
              <a:lnSpc>
                <a:spcPct val="90000"/>
              </a:lnSpc>
            </a:pPr>
            <a:r>
              <a:rPr lang="en-US" sz="1800"/>
              <a:t>List of the most serious problems that have surfaced during the tests
List of issues to fix by the next round of testing</a:t>
            </a:r>
          </a:p>
          <a:p>
            <a:pPr>
              <a:lnSpc>
                <a:spcPct val="90000"/>
              </a:lnSpc>
            </a:pPr>
            <a:endParaRPr lang="en-US" sz="1800"/>
          </a:p>
          <a:p>
            <a:pPr marL="0" indent="0">
              <a:lnSpc>
                <a:spcPct val="90000"/>
              </a:lnSpc>
              <a:buNone/>
            </a:pPr>
            <a:r>
              <a:rPr lang="en-US" sz="1800"/>
              <a:t>Focus on the most important problems!
1. Frequency of occurrence</a:t>
            </a:r>
          </a:p>
          <a:p>
            <a:pPr marL="0" indent="0">
              <a:lnSpc>
                <a:spcPct val="90000"/>
              </a:lnSpc>
              <a:buNone/>
            </a:pPr>
            <a:r>
              <a:rPr lang="de-DE" sz="1800"/>
              <a:t>2. </a:t>
            </a:r>
            <a:r>
              <a:rPr lang="en-US" sz="1800"/>
              <a:t>Effects of the problem when it occurs</a:t>
            </a:r>
          </a:p>
        </p:txBody>
      </p:sp>
      <p:pic>
        <p:nvPicPr>
          <p:cNvPr id="7" name="Content Placeholder 7">
            <a:extLst>
              <a:ext uri="{FF2B5EF4-FFF2-40B4-BE49-F238E27FC236}">
                <a16:creationId xmlns:a16="http://schemas.microsoft.com/office/drawing/2014/main" id="{F34420A4-49CA-474B-AC3C-746EAEE64FFA}"/>
              </a:ext>
            </a:extLst>
          </p:cNvPr>
          <p:cNvPicPr>
            <a:picLocks noChangeAspect="1"/>
          </p:cNvPicPr>
          <p:nvPr/>
        </p:nvPicPr>
        <p:blipFill>
          <a:blip r:embed="rId2"/>
          <a:stretch>
            <a:fillRect/>
          </a:stretch>
        </p:blipFill>
        <p:spPr>
          <a:xfrm>
            <a:off x="4648200" y="1563537"/>
            <a:ext cx="4038600" cy="2667699"/>
          </a:xfrm>
          <a:prstGeom prst="rect">
            <a:avLst/>
          </a:prstGeom>
          <a:noFill/>
        </p:spPr>
      </p:pic>
      <p:sp>
        <p:nvSpPr>
          <p:cNvPr id="4" name="Footer Placeholder 3">
            <a:extLst>
              <a:ext uri="{FF2B5EF4-FFF2-40B4-BE49-F238E27FC236}">
                <a16:creationId xmlns:a16="http://schemas.microsoft.com/office/drawing/2014/main" id="{E5979A8C-7A98-43B9-B9B8-5D208804CAAF}"/>
              </a:ext>
            </a:extLst>
          </p:cNvPr>
          <p:cNvSpPr>
            <a:spLocks noGrp="1"/>
          </p:cNvSpPr>
          <p:nvPr>
            <p:ph type="ftr" sz="quarter" idx="11"/>
          </p:nvPr>
        </p:nvSpPr>
        <p:spPr>
          <a:xfrm>
            <a:off x="3124200" y="4767263"/>
            <a:ext cx="2895600" cy="273844"/>
          </a:xfrm>
        </p:spPr>
        <p:txBody>
          <a:bodyPr anchor="ctr">
            <a:normAutofit/>
          </a:bodyPr>
          <a:lstStyle/>
          <a:p>
            <a:pPr>
              <a:lnSpc>
                <a:spcPct val="90000"/>
              </a:lnSpc>
              <a:spcAft>
                <a:spcPts val="600"/>
              </a:spcAft>
            </a:pPr>
            <a:r>
              <a:rPr lang="en-US"/>
              <a:t>CP1403/1803 - DESIGN THINKING</a:t>
            </a:r>
            <a:endParaRPr lang="de-DE"/>
          </a:p>
        </p:txBody>
      </p:sp>
      <p:sp>
        <p:nvSpPr>
          <p:cNvPr id="5" name="Slide Number Placeholder 4">
            <a:extLst>
              <a:ext uri="{FF2B5EF4-FFF2-40B4-BE49-F238E27FC236}">
                <a16:creationId xmlns:a16="http://schemas.microsoft.com/office/drawing/2014/main" id="{2610087D-5764-4EDB-80D9-07256B81FCA3}"/>
              </a:ext>
            </a:extLst>
          </p:cNvPr>
          <p:cNvSpPr>
            <a:spLocks noGrp="1"/>
          </p:cNvSpPr>
          <p:nvPr>
            <p:ph type="sldNum" sz="quarter" idx="12"/>
          </p:nvPr>
        </p:nvSpPr>
        <p:spPr>
          <a:xfrm>
            <a:off x="6553200" y="4767263"/>
            <a:ext cx="2133600" cy="273844"/>
          </a:xfrm>
        </p:spPr>
        <p:txBody>
          <a:bodyPr anchor="ctr">
            <a:normAutofit/>
          </a:bodyPr>
          <a:lstStyle/>
          <a:p>
            <a:pPr>
              <a:lnSpc>
                <a:spcPct val="90000"/>
              </a:lnSpc>
              <a:spcAft>
                <a:spcPts val="600"/>
              </a:spcAft>
            </a:pPr>
            <a:fld id="{36EA1323-965C-0742-806D-06C14CDC1E0E}" type="slidenum">
              <a:rPr lang="de-DE" smtClean="0"/>
              <a:pPr>
                <a:lnSpc>
                  <a:spcPct val="90000"/>
                </a:lnSpc>
                <a:spcAft>
                  <a:spcPts val="600"/>
                </a:spcAft>
              </a:pPr>
              <a:t>71</a:t>
            </a:fld>
            <a:endParaRPr lang="de-DE"/>
          </a:p>
        </p:txBody>
      </p:sp>
    </p:spTree>
    <p:extLst>
      <p:ext uri="{BB962C8B-B14F-4D97-AF65-F5344CB8AC3E}">
        <p14:creationId xmlns:p14="http://schemas.microsoft.com/office/powerpoint/2010/main" val="3568492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B16989-7C3C-41DC-9E77-4CA5BEFD78A6}"/>
              </a:ext>
            </a:extLst>
          </p:cNvPr>
          <p:cNvSpPr>
            <a:spLocks noGrp="1"/>
          </p:cNvSpPr>
          <p:nvPr>
            <p:ph type="ctrTitle"/>
          </p:nvPr>
        </p:nvSpPr>
        <p:spPr/>
        <p:txBody>
          <a:bodyPr/>
          <a:lstStyle/>
          <a:p>
            <a:r>
              <a:rPr lang="en-US" dirty="0"/>
              <a:t>Feedback to another team</a:t>
            </a:r>
          </a:p>
        </p:txBody>
      </p:sp>
      <p:sp>
        <p:nvSpPr>
          <p:cNvPr id="8" name="Subtitle 7">
            <a:extLst>
              <a:ext uri="{FF2B5EF4-FFF2-40B4-BE49-F238E27FC236}">
                <a16:creationId xmlns:a16="http://schemas.microsoft.com/office/drawing/2014/main" id="{909C5C33-872D-4992-8A67-58D6A0E5A3C2}"/>
              </a:ext>
            </a:extLst>
          </p:cNvPr>
          <p:cNvSpPr>
            <a:spLocks noGrp="1"/>
          </p:cNvSpPr>
          <p:nvPr>
            <p:ph type="subTitle" idx="1"/>
          </p:nvPr>
        </p:nvSpPr>
        <p:spPr/>
        <p:txBody>
          <a:bodyPr/>
          <a:lstStyle/>
          <a:p>
            <a:endParaRPr lang="en-US" dirty="0"/>
          </a:p>
        </p:txBody>
      </p:sp>
      <p:sp>
        <p:nvSpPr>
          <p:cNvPr id="5" name="Footer Placeholder 4">
            <a:extLst>
              <a:ext uri="{FF2B5EF4-FFF2-40B4-BE49-F238E27FC236}">
                <a16:creationId xmlns:a16="http://schemas.microsoft.com/office/drawing/2014/main" id="{92ACD64B-327E-4410-9FC6-E7C32234C866}"/>
              </a:ext>
            </a:extLst>
          </p:cNvPr>
          <p:cNvSpPr>
            <a:spLocks noGrp="1"/>
          </p:cNvSpPr>
          <p:nvPr>
            <p:ph type="ftr" sz="quarter" idx="11"/>
          </p:nvPr>
        </p:nvSpPr>
        <p:spPr/>
        <p:txBody>
          <a:bodyPr/>
          <a:lstStyle/>
          <a:p>
            <a:r>
              <a:rPr lang="en-US"/>
              <a:t>CP1403/1803 - DESIGN THINKING</a:t>
            </a:r>
          </a:p>
        </p:txBody>
      </p:sp>
      <p:sp>
        <p:nvSpPr>
          <p:cNvPr id="6" name="Slide Number Placeholder 5">
            <a:extLst>
              <a:ext uri="{FF2B5EF4-FFF2-40B4-BE49-F238E27FC236}">
                <a16:creationId xmlns:a16="http://schemas.microsoft.com/office/drawing/2014/main" id="{7E3B5676-ED99-4E57-8D53-2BEAB3935EE7}"/>
              </a:ext>
            </a:extLst>
          </p:cNvPr>
          <p:cNvSpPr>
            <a:spLocks noGrp="1"/>
          </p:cNvSpPr>
          <p:nvPr>
            <p:ph type="sldNum" sz="quarter" idx="12"/>
          </p:nvPr>
        </p:nvSpPr>
        <p:spPr/>
        <p:txBody>
          <a:bodyPr/>
          <a:lstStyle/>
          <a:p>
            <a:fld id="{2066355A-084C-D24E-9AD2-7E4FC41EA627}" type="slidenum">
              <a:rPr lang="en-US" smtClean="0"/>
              <a:t>72</a:t>
            </a:fld>
            <a:endParaRPr lang="en-US"/>
          </a:p>
        </p:txBody>
      </p:sp>
    </p:spTree>
    <p:extLst>
      <p:ext uri="{BB962C8B-B14F-4D97-AF65-F5344CB8AC3E}">
        <p14:creationId xmlns:p14="http://schemas.microsoft.com/office/powerpoint/2010/main" val="2490047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08D67B-A7E0-4EA1-A497-F14FA6833C31}"/>
              </a:ext>
            </a:extLst>
          </p:cNvPr>
          <p:cNvSpPr>
            <a:spLocks noGrp="1"/>
          </p:cNvSpPr>
          <p:nvPr>
            <p:ph type="ftr" sz="quarter" idx="3"/>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8F3D2F27-73C5-44AA-94FB-BFB8D5B472C8}"/>
              </a:ext>
            </a:extLst>
          </p:cNvPr>
          <p:cNvSpPr>
            <a:spLocks noGrp="1"/>
          </p:cNvSpPr>
          <p:nvPr>
            <p:ph type="sldNum" sz="quarter" idx="4"/>
          </p:nvPr>
        </p:nvSpPr>
        <p:spPr/>
        <p:txBody>
          <a:bodyPr/>
          <a:lstStyle/>
          <a:p>
            <a:fld id="{36EA1323-965C-0742-806D-06C14CDC1E0E}" type="slidenum">
              <a:rPr lang="de-DE" smtClean="0"/>
              <a:pPr/>
              <a:t>73</a:t>
            </a:fld>
            <a:endParaRPr lang="de-DE"/>
          </a:p>
        </p:txBody>
      </p:sp>
      <p:sp>
        <p:nvSpPr>
          <p:cNvPr id="6" name="Title 5">
            <a:extLst>
              <a:ext uri="{FF2B5EF4-FFF2-40B4-BE49-F238E27FC236}">
                <a16:creationId xmlns:a16="http://schemas.microsoft.com/office/drawing/2014/main" id="{77C2DF21-A0C1-4055-B54E-63EE642CE12F}"/>
              </a:ext>
            </a:extLst>
          </p:cNvPr>
          <p:cNvSpPr>
            <a:spLocks noGrp="1"/>
          </p:cNvSpPr>
          <p:nvPr>
            <p:ph type="title"/>
          </p:nvPr>
        </p:nvSpPr>
        <p:spPr>
          <a:xfrm>
            <a:off x="1485900" y="205979"/>
            <a:ext cx="6440805" cy="857250"/>
          </a:xfrm>
        </p:spPr>
        <p:txBody>
          <a:bodyPr>
            <a:normAutofit fontScale="90000"/>
          </a:bodyPr>
          <a:lstStyle/>
          <a:p>
            <a:r>
              <a:rPr lang="en-US" dirty="0"/>
              <a:t>Team heuristics evaluation exchanges</a:t>
            </a:r>
            <a:endParaRPr lang="en-NZ" dirty="0"/>
          </a:p>
        </p:txBody>
      </p:sp>
      <p:sp>
        <p:nvSpPr>
          <p:cNvPr id="8" name="TextBox 7">
            <a:extLst>
              <a:ext uri="{FF2B5EF4-FFF2-40B4-BE49-F238E27FC236}">
                <a16:creationId xmlns:a16="http://schemas.microsoft.com/office/drawing/2014/main" id="{F56900D5-E266-4BBF-9CCE-4A09424BFDDC}"/>
              </a:ext>
            </a:extLst>
          </p:cNvPr>
          <p:cNvSpPr txBox="1"/>
          <p:nvPr/>
        </p:nvSpPr>
        <p:spPr>
          <a:xfrm>
            <a:off x="1923402" y="4597993"/>
            <a:ext cx="5243208" cy="300082"/>
          </a:xfrm>
          <a:prstGeom prst="rect">
            <a:avLst/>
          </a:prstGeom>
          <a:noFill/>
        </p:spPr>
        <p:txBody>
          <a:bodyPr wrap="square">
            <a:spAutoFit/>
          </a:bodyPr>
          <a:lstStyle/>
          <a:p>
            <a:r>
              <a:rPr lang="en-NZ" sz="1350" dirty="0"/>
              <a:t>Refs, 1, 2, 3: Norman (2016), </a:t>
            </a:r>
            <a:r>
              <a:rPr lang="en-NZ" sz="1350" dirty="0" err="1"/>
              <a:t>Shneiderman</a:t>
            </a:r>
            <a:r>
              <a:rPr lang="en-NZ" sz="1350" dirty="0"/>
              <a:t> (2016), Nielsen (2005)</a:t>
            </a:r>
          </a:p>
        </p:txBody>
      </p:sp>
      <p:pic>
        <p:nvPicPr>
          <p:cNvPr id="39938" name="Picture 2" descr="Diagram&#10;&#10;Description automatically generated">
            <a:extLst>
              <a:ext uri="{FF2B5EF4-FFF2-40B4-BE49-F238E27FC236}">
                <a16:creationId xmlns:a16="http://schemas.microsoft.com/office/drawing/2014/main" id="{E50DC3C5-B418-42C5-A1B2-A23AE639E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44" y="1157814"/>
            <a:ext cx="6858000" cy="2101453"/>
          </a:xfrm>
          <a:prstGeom prst="rect">
            <a:avLst/>
          </a:prstGeom>
          <a:noFill/>
        </p:spPr>
      </p:pic>
      <p:pic>
        <p:nvPicPr>
          <p:cNvPr id="16" name="Graphic 15" descr="Group success with solid fill">
            <a:extLst>
              <a:ext uri="{FF2B5EF4-FFF2-40B4-BE49-F238E27FC236}">
                <a16:creationId xmlns:a16="http://schemas.microsoft.com/office/drawing/2014/main" id="{DAD7290E-1137-4761-B100-9B978316FE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8467" y="2508089"/>
            <a:ext cx="2695669" cy="2695669"/>
          </a:xfrm>
          <a:prstGeom prst="rect">
            <a:avLst/>
          </a:prstGeom>
        </p:spPr>
      </p:pic>
      <p:sp>
        <p:nvSpPr>
          <p:cNvPr id="2" name="TextBox 1">
            <a:extLst>
              <a:ext uri="{FF2B5EF4-FFF2-40B4-BE49-F238E27FC236}">
                <a16:creationId xmlns:a16="http://schemas.microsoft.com/office/drawing/2014/main" id="{0DDFEF29-8C9C-470B-8330-40D0A450B345}"/>
              </a:ext>
            </a:extLst>
          </p:cNvPr>
          <p:cNvSpPr txBox="1"/>
          <p:nvPr/>
        </p:nvSpPr>
        <p:spPr>
          <a:xfrm>
            <a:off x="6971419" y="1738648"/>
            <a:ext cx="465192" cy="769441"/>
          </a:xfrm>
          <a:prstGeom prst="rect">
            <a:avLst/>
          </a:prstGeom>
          <a:noFill/>
        </p:spPr>
        <p:txBody>
          <a:bodyPr wrap="none" rtlCol="0">
            <a:spAutoFit/>
          </a:bodyPr>
          <a:lstStyle/>
          <a:p>
            <a:r>
              <a:rPr lang="en-NZ" sz="4400" b="1" dirty="0"/>
              <a:t>+</a:t>
            </a:r>
            <a:endParaRPr lang="en-US" sz="4400" b="1" dirty="0"/>
          </a:p>
        </p:txBody>
      </p:sp>
      <p:sp>
        <p:nvSpPr>
          <p:cNvPr id="7" name="Rectangle: Diagonal Corners Rounded 6">
            <a:extLst>
              <a:ext uri="{FF2B5EF4-FFF2-40B4-BE49-F238E27FC236}">
                <a16:creationId xmlns:a16="http://schemas.microsoft.com/office/drawing/2014/main" id="{7458CD31-3FD5-4CA6-A08E-71E413F27B74}"/>
              </a:ext>
            </a:extLst>
          </p:cNvPr>
          <p:cNvSpPr/>
          <p:nvPr/>
        </p:nvSpPr>
        <p:spPr>
          <a:xfrm>
            <a:off x="7498719" y="1738648"/>
            <a:ext cx="1147894" cy="824718"/>
          </a:xfrm>
          <a:prstGeom prst="round2DiagRect">
            <a:avLst/>
          </a:prstGeom>
          <a:noFill/>
          <a:ln w="19050">
            <a:solidFill>
              <a:srgbClr val="4DBEC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DC9480-AEA1-46A7-A56B-58A912F837FC}"/>
              </a:ext>
            </a:extLst>
          </p:cNvPr>
          <p:cNvSpPr txBox="1"/>
          <p:nvPr/>
        </p:nvSpPr>
        <p:spPr>
          <a:xfrm>
            <a:off x="7535751" y="1827841"/>
            <a:ext cx="1073830" cy="646331"/>
          </a:xfrm>
          <a:prstGeom prst="rect">
            <a:avLst/>
          </a:prstGeom>
          <a:noFill/>
        </p:spPr>
        <p:txBody>
          <a:bodyPr wrap="square" rtlCol="0">
            <a:spAutoFit/>
          </a:bodyPr>
          <a:lstStyle/>
          <a:p>
            <a:pPr algn="ctr"/>
            <a:r>
              <a:rPr lang="en-NZ" dirty="0"/>
              <a:t>Screen layout</a:t>
            </a:r>
            <a:endParaRPr lang="en-US" dirty="0"/>
          </a:p>
        </p:txBody>
      </p:sp>
    </p:spTree>
    <p:extLst>
      <p:ext uri="{BB962C8B-B14F-4D97-AF65-F5344CB8AC3E}">
        <p14:creationId xmlns:p14="http://schemas.microsoft.com/office/powerpoint/2010/main" val="41744066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ectronic components on a white background">
            <a:extLst>
              <a:ext uri="{FF2B5EF4-FFF2-40B4-BE49-F238E27FC236}">
                <a16:creationId xmlns:a16="http://schemas.microsoft.com/office/drawing/2014/main" id="{EB1EA9F6-CFB2-480C-B462-3A928CCAD9DD}"/>
              </a:ext>
            </a:extLst>
          </p:cNvPr>
          <p:cNvPicPr>
            <a:picLocks noChangeAspect="1"/>
          </p:cNvPicPr>
          <p:nvPr/>
        </p:nvPicPr>
        <p:blipFill rotWithShape="1">
          <a:blip r:embed="rId2">
            <a:duotone>
              <a:prstClr val="black"/>
              <a:prstClr val="white"/>
            </a:duotone>
          </a:blip>
          <a:srcRect l="48237" r="-2" b="-2"/>
          <a:stretch/>
        </p:blipFill>
        <p:spPr>
          <a:xfrm>
            <a:off x="5155288" y="-1"/>
            <a:ext cx="3988712" cy="5143501"/>
          </a:xfrm>
          <a:custGeom>
            <a:avLst/>
            <a:gdLst/>
            <a:ahLst/>
            <a:cxnLst/>
            <a:rect l="l" t="t" r="r" b="b"/>
            <a:pathLst>
              <a:path w="7091044" h="6858001">
                <a:moveTo>
                  <a:pt x="405750" y="0"/>
                </a:moveTo>
                <a:lnTo>
                  <a:pt x="7091044" y="0"/>
                </a:lnTo>
                <a:lnTo>
                  <a:pt x="7091044" y="6858001"/>
                </a:lnTo>
                <a:lnTo>
                  <a:pt x="53572" y="6858001"/>
                </a:lnTo>
                <a:lnTo>
                  <a:pt x="1828991" y="4521201"/>
                </a:lnTo>
                <a:close/>
                <a:moveTo>
                  <a:pt x="0" y="0"/>
                </a:moveTo>
                <a:lnTo>
                  <a:pt x="405750" y="0"/>
                </a:lnTo>
                <a:lnTo>
                  <a:pt x="0" y="434"/>
                </a:lnTo>
                <a:close/>
              </a:path>
            </a:pathLst>
          </a:custGeom>
        </p:spPr>
      </p:pic>
      <p:sp>
        <p:nvSpPr>
          <p:cNvPr id="2" name="Título 1"/>
          <p:cNvSpPr>
            <a:spLocks noGrp="1"/>
          </p:cNvSpPr>
          <p:nvPr>
            <p:ph type="title"/>
          </p:nvPr>
        </p:nvSpPr>
        <p:spPr>
          <a:xfrm>
            <a:off x="1519237" y="1258999"/>
            <a:ext cx="2881977" cy="2176928"/>
          </a:xfrm>
        </p:spPr>
        <p:txBody>
          <a:bodyPr vert="horz" lIns="68580" tIns="34290" rIns="68580" bIns="34290" rtlCol="0" anchor="b">
            <a:normAutofit/>
          </a:bodyPr>
          <a:lstStyle/>
          <a:p>
            <a:pPr algn="r"/>
            <a:r>
              <a:rPr lang="en-US" sz="3150" b="1" dirty="0">
                <a:solidFill>
                  <a:schemeClr val="tx1"/>
                </a:solidFill>
              </a:rPr>
              <a:t>Design Evaluation: Fit for Purpose</a:t>
            </a:r>
          </a:p>
        </p:txBody>
      </p:sp>
    </p:spTree>
    <p:extLst>
      <p:ext uri="{BB962C8B-B14F-4D97-AF65-F5344CB8AC3E}">
        <p14:creationId xmlns:p14="http://schemas.microsoft.com/office/powerpoint/2010/main" val="37337281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15B5-5C67-4C79-B976-8279F10EEDD5}"/>
              </a:ext>
            </a:extLst>
          </p:cNvPr>
          <p:cNvSpPr>
            <a:spLocks noGrp="1"/>
          </p:cNvSpPr>
          <p:nvPr>
            <p:ph type="title"/>
          </p:nvPr>
        </p:nvSpPr>
        <p:spPr>
          <a:xfrm>
            <a:off x="1593272" y="332510"/>
            <a:ext cx="4760786" cy="990600"/>
          </a:xfrm>
        </p:spPr>
        <p:txBody>
          <a:bodyPr/>
          <a:lstStyle/>
          <a:p>
            <a:r>
              <a:rPr lang="en-NZ" b="1" dirty="0">
                <a:solidFill>
                  <a:schemeClr val="tx1"/>
                </a:solidFill>
              </a:rPr>
              <a:t>Fit for Purpose</a:t>
            </a:r>
          </a:p>
        </p:txBody>
      </p:sp>
      <p:pic>
        <p:nvPicPr>
          <p:cNvPr id="4" name="Picture 3" descr="Diagram, venn diagram&#10;&#10;Description automatically generated">
            <a:extLst>
              <a:ext uri="{FF2B5EF4-FFF2-40B4-BE49-F238E27FC236}">
                <a16:creationId xmlns:a16="http://schemas.microsoft.com/office/drawing/2014/main" id="{60BEBB0E-CBFB-40D7-8DC6-EB1830D73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023" y="1115290"/>
            <a:ext cx="4762500" cy="4028210"/>
          </a:xfrm>
          <a:prstGeom prst="rect">
            <a:avLst/>
          </a:prstGeom>
        </p:spPr>
      </p:pic>
      <p:sp>
        <p:nvSpPr>
          <p:cNvPr id="3" name="Footer Placeholder 2">
            <a:extLst>
              <a:ext uri="{FF2B5EF4-FFF2-40B4-BE49-F238E27FC236}">
                <a16:creationId xmlns:a16="http://schemas.microsoft.com/office/drawing/2014/main" id="{9A24A9C2-C1A8-C7FE-1EE5-D39E3716811D}"/>
              </a:ext>
            </a:extLst>
          </p:cNvPr>
          <p:cNvSpPr>
            <a:spLocks noGrp="1"/>
          </p:cNvSpPr>
          <p:nvPr>
            <p:ph type="ftr" sz="quarter" idx="11"/>
          </p:nvPr>
        </p:nvSpPr>
        <p:spPr/>
        <p:txBody>
          <a:bodyPr/>
          <a:lstStyle/>
          <a:p>
            <a:r>
              <a:rPr lang="en-US"/>
              <a:t>Service Innovation and Design</a:t>
            </a:r>
          </a:p>
        </p:txBody>
      </p:sp>
      <p:sp>
        <p:nvSpPr>
          <p:cNvPr id="5" name="Slide Number Placeholder 4">
            <a:extLst>
              <a:ext uri="{FF2B5EF4-FFF2-40B4-BE49-F238E27FC236}">
                <a16:creationId xmlns:a16="http://schemas.microsoft.com/office/drawing/2014/main" id="{6417D293-2645-FE42-2522-106B389AED1B}"/>
              </a:ext>
            </a:extLst>
          </p:cNvPr>
          <p:cNvSpPr>
            <a:spLocks noGrp="1"/>
          </p:cNvSpPr>
          <p:nvPr>
            <p:ph type="sldNum" sz="quarter" idx="12"/>
          </p:nvPr>
        </p:nvSpPr>
        <p:spPr/>
        <p:txBody>
          <a:bodyPr/>
          <a:lstStyle/>
          <a:p>
            <a:fld id="{2066355A-084C-D24E-9AD2-7E4FC41EA627}" type="slidenum">
              <a:rPr lang="en-US" smtClean="0"/>
              <a:t>75</a:t>
            </a:fld>
            <a:endParaRPr lang="en-US"/>
          </a:p>
        </p:txBody>
      </p:sp>
    </p:spTree>
    <p:extLst>
      <p:ext uri="{BB962C8B-B14F-4D97-AF65-F5344CB8AC3E}">
        <p14:creationId xmlns:p14="http://schemas.microsoft.com/office/powerpoint/2010/main" val="2736301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8706-6BB2-4902-84E4-DEDCD0207C51}"/>
              </a:ext>
            </a:extLst>
          </p:cNvPr>
          <p:cNvSpPr>
            <a:spLocks noGrp="1"/>
          </p:cNvSpPr>
          <p:nvPr>
            <p:ph type="title"/>
          </p:nvPr>
        </p:nvSpPr>
        <p:spPr/>
        <p:txBody>
          <a:bodyPr/>
          <a:lstStyle/>
          <a:p>
            <a:r>
              <a:rPr lang="en-NZ" b="1" dirty="0">
                <a:solidFill>
                  <a:schemeClr val="tx1"/>
                </a:solidFill>
              </a:rPr>
              <a:t>Design Useability</a:t>
            </a:r>
          </a:p>
        </p:txBody>
      </p:sp>
      <p:pic>
        <p:nvPicPr>
          <p:cNvPr id="4" name="Picture 3" descr="Timeline&#10;&#10;Description automatically generated">
            <a:extLst>
              <a:ext uri="{FF2B5EF4-FFF2-40B4-BE49-F238E27FC236}">
                <a16:creationId xmlns:a16="http://schemas.microsoft.com/office/drawing/2014/main" id="{19E76A83-32D0-4D50-8428-42C8B7617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764" y="1122426"/>
            <a:ext cx="6650182" cy="3851356"/>
          </a:xfrm>
          <a:prstGeom prst="rect">
            <a:avLst/>
          </a:prstGeom>
        </p:spPr>
      </p:pic>
      <p:sp>
        <p:nvSpPr>
          <p:cNvPr id="3" name="Footer Placeholder 2">
            <a:extLst>
              <a:ext uri="{FF2B5EF4-FFF2-40B4-BE49-F238E27FC236}">
                <a16:creationId xmlns:a16="http://schemas.microsoft.com/office/drawing/2014/main" id="{FF3CCA49-1AFB-4DC0-9A1C-1E6A0B778AAE}"/>
              </a:ext>
            </a:extLst>
          </p:cNvPr>
          <p:cNvSpPr>
            <a:spLocks noGrp="1"/>
          </p:cNvSpPr>
          <p:nvPr>
            <p:ph type="ftr" sz="quarter" idx="11"/>
          </p:nvPr>
        </p:nvSpPr>
        <p:spPr/>
        <p:txBody>
          <a:bodyPr/>
          <a:lstStyle/>
          <a:p>
            <a:r>
              <a:rPr lang="en-US"/>
              <a:t>Service Innovation and Design</a:t>
            </a:r>
          </a:p>
        </p:txBody>
      </p:sp>
      <p:sp>
        <p:nvSpPr>
          <p:cNvPr id="5" name="Slide Number Placeholder 4">
            <a:extLst>
              <a:ext uri="{FF2B5EF4-FFF2-40B4-BE49-F238E27FC236}">
                <a16:creationId xmlns:a16="http://schemas.microsoft.com/office/drawing/2014/main" id="{91038056-07F1-940B-BC77-197CBDD306AE}"/>
              </a:ext>
            </a:extLst>
          </p:cNvPr>
          <p:cNvSpPr>
            <a:spLocks noGrp="1"/>
          </p:cNvSpPr>
          <p:nvPr>
            <p:ph type="sldNum" sz="quarter" idx="12"/>
          </p:nvPr>
        </p:nvSpPr>
        <p:spPr/>
        <p:txBody>
          <a:bodyPr/>
          <a:lstStyle/>
          <a:p>
            <a:fld id="{2066355A-084C-D24E-9AD2-7E4FC41EA627}" type="slidenum">
              <a:rPr lang="en-US" smtClean="0"/>
              <a:t>76</a:t>
            </a:fld>
            <a:endParaRPr lang="en-US"/>
          </a:p>
        </p:txBody>
      </p:sp>
    </p:spTree>
    <p:extLst>
      <p:ext uri="{BB962C8B-B14F-4D97-AF65-F5344CB8AC3E}">
        <p14:creationId xmlns:p14="http://schemas.microsoft.com/office/powerpoint/2010/main" val="2968999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275D-2AAA-492F-B93E-C507F5328238}"/>
              </a:ext>
            </a:extLst>
          </p:cNvPr>
          <p:cNvSpPr>
            <a:spLocks noGrp="1"/>
          </p:cNvSpPr>
          <p:nvPr>
            <p:ph type="title"/>
          </p:nvPr>
        </p:nvSpPr>
        <p:spPr>
          <a:xfrm>
            <a:off x="1600198" y="245510"/>
            <a:ext cx="6307283" cy="724309"/>
          </a:xfrm>
        </p:spPr>
        <p:txBody>
          <a:bodyPr>
            <a:normAutofit fontScale="90000"/>
          </a:bodyPr>
          <a:lstStyle/>
          <a:p>
            <a:r>
              <a:rPr lang="en-NZ" b="1" dirty="0">
                <a:solidFill>
                  <a:schemeClr val="tx1"/>
                </a:solidFill>
              </a:rPr>
              <a:t>Design Capability Measures</a:t>
            </a:r>
          </a:p>
        </p:txBody>
      </p:sp>
      <p:pic>
        <p:nvPicPr>
          <p:cNvPr id="4" name="Picture 3" descr="Table&#10;&#10;Description automatically generated">
            <a:extLst>
              <a:ext uri="{FF2B5EF4-FFF2-40B4-BE49-F238E27FC236}">
                <a16:creationId xmlns:a16="http://schemas.microsoft.com/office/drawing/2014/main" id="{B461B9B4-F9EF-45DA-9A4C-81B95FEAE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518" y="969819"/>
            <a:ext cx="6670964" cy="4173682"/>
          </a:xfrm>
          <a:prstGeom prst="rect">
            <a:avLst/>
          </a:prstGeom>
        </p:spPr>
      </p:pic>
      <p:sp>
        <p:nvSpPr>
          <p:cNvPr id="3" name="Footer Placeholder 2">
            <a:extLst>
              <a:ext uri="{FF2B5EF4-FFF2-40B4-BE49-F238E27FC236}">
                <a16:creationId xmlns:a16="http://schemas.microsoft.com/office/drawing/2014/main" id="{A42056E2-F3E2-7ABF-7A7C-9CBB18CE0C04}"/>
              </a:ext>
            </a:extLst>
          </p:cNvPr>
          <p:cNvSpPr>
            <a:spLocks noGrp="1"/>
          </p:cNvSpPr>
          <p:nvPr>
            <p:ph type="ftr" sz="quarter" idx="11"/>
          </p:nvPr>
        </p:nvSpPr>
        <p:spPr/>
        <p:txBody>
          <a:bodyPr/>
          <a:lstStyle/>
          <a:p>
            <a:r>
              <a:rPr lang="en-US"/>
              <a:t>Service Innovation and Design</a:t>
            </a:r>
          </a:p>
        </p:txBody>
      </p:sp>
      <p:sp>
        <p:nvSpPr>
          <p:cNvPr id="5" name="Slide Number Placeholder 4">
            <a:extLst>
              <a:ext uri="{FF2B5EF4-FFF2-40B4-BE49-F238E27FC236}">
                <a16:creationId xmlns:a16="http://schemas.microsoft.com/office/drawing/2014/main" id="{6B025E91-7C81-D7D3-1589-4943758D161E}"/>
              </a:ext>
            </a:extLst>
          </p:cNvPr>
          <p:cNvSpPr>
            <a:spLocks noGrp="1"/>
          </p:cNvSpPr>
          <p:nvPr>
            <p:ph type="sldNum" sz="quarter" idx="12"/>
          </p:nvPr>
        </p:nvSpPr>
        <p:spPr/>
        <p:txBody>
          <a:bodyPr/>
          <a:lstStyle/>
          <a:p>
            <a:fld id="{2066355A-084C-D24E-9AD2-7E4FC41EA627}" type="slidenum">
              <a:rPr lang="en-US" smtClean="0"/>
              <a:t>77</a:t>
            </a:fld>
            <a:endParaRPr lang="en-US"/>
          </a:p>
        </p:txBody>
      </p:sp>
    </p:spTree>
    <p:extLst>
      <p:ext uri="{BB962C8B-B14F-4D97-AF65-F5344CB8AC3E}">
        <p14:creationId xmlns:p14="http://schemas.microsoft.com/office/powerpoint/2010/main" val="1285598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F481-F2B8-4638-B61E-8C16F114CA73}"/>
              </a:ext>
            </a:extLst>
          </p:cNvPr>
          <p:cNvSpPr>
            <a:spLocks noGrp="1"/>
          </p:cNvSpPr>
          <p:nvPr>
            <p:ph type="title"/>
          </p:nvPr>
        </p:nvSpPr>
        <p:spPr>
          <a:xfrm>
            <a:off x="1586344" y="217885"/>
            <a:ext cx="4760786" cy="678873"/>
          </a:xfrm>
        </p:spPr>
        <p:txBody>
          <a:bodyPr>
            <a:normAutofit fontScale="90000"/>
          </a:bodyPr>
          <a:lstStyle/>
          <a:p>
            <a:r>
              <a:rPr lang="en-NZ" b="1" dirty="0">
                <a:solidFill>
                  <a:schemeClr val="tx1"/>
                </a:solidFill>
              </a:rPr>
              <a:t>Value Delivery</a:t>
            </a:r>
          </a:p>
        </p:txBody>
      </p:sp>
      <p:pic>
        <p:nvPicPr>
          <p:cNvPr id="4" name="Picture 3" descr="A picture containing timeline&#10;&#10;Description automatically generated">
            <a:extLst>
              <a:ext uri="{FF2B5EF4-FFF2-40B4-BE49-F238E27FC236}">
                <a16:creationId xmlns:a16="http://schemas.microsoft.com/office/drawing/2014/main" id="{3AA64BD1-7E59-47CC-BD13-C57958867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073" y="896758"/>
            <a:ext cx="5860472" cy="4028858"/>
          </a:xfrm>
          <a:prstGeom prst="rect">
            <a:avLst/>
          </a:prstGeom>
        </p:spPr>
      </p:pic>
      <p:sp>
        <p:nvSpPr>
          <p:cNvPr id="3" name="Footer Placeholder 2">
            <a:extLst>
              <a:ext uri="{FF2B5EF4-FFF2-40B4-BE49-F238E27FC236}">
                <a16:creationId xmlns:a16="http://schemas.microsoft.com/office/drawing/2014/main" id="{742ECFBD-2786-9FD1-FFE7-90451596D9B8}"/>
              </a:ext>
            </a:extLst>
          </p:cNvPr>
          <p:cNvSpPr>
            <a:spLocks noGrp="1"/>
          </p:cNvSpPr>
          <p:nvPr>
            <p:ph type="ftr" sz="quarter" idx="11"/>
          </p:nvPr>
        </p:nvSpPr>
        <p:spPr/>
        <p:txBody>
          <a:bodyPr/>
          <a:lstStyle/>
          <a:p>
            <a:r>
              <a:rPr lang="en-US"/>
              <a:t>Service Innovation and Design</a:t>
            </a:r>
          </a:p>
        </p:txBody>
      </p:sp>
      <p:sp>
        <p:nvSpPr>
          <p:cNvPr id="5" name="Slide Number Placeholder 4">
            <a:extLst>
              <a:ext uri="{FF2B5EF4-FFF2-40B4-BE49-F238E27FC236}">
                <a16:creationId xmlns:a16="http://schemas.microsoft.com/office/drawing/2014/main" id="{9F586A2B-6C2C-3897-3830-12F46892D05B}"/>
              </a:ext>
            </a:extLst>
          </p:cNvPr>
          <p:cNvSpPr>
            <a:spLocks noGrp="1"/>
          </p:cNvSpPr>
          <p:nvPr>
            <p:ph type="sldNum" sz="quarter" idx="12"/>
          </p:nvPr>
        </p:nvSpPr>
        <p:spPr/>
        <p:txBody>
          <a:bodyPr/>
          <a:lstStyle/>
          <a:p>
            <a:fld id="{2066355A-084C-D24E-9AD2-7E4FC41EA627}" type="slidenum">
              <a:rPr lang="en-US" smtClean="0"/>
              <a:t>78</a:t>
            </a:fld>
            <a:endParaRPr lang="en-US"/>
          </a:p>
        </p:txBody>
      </p:sp>
    </p:spTree>
    <p:extLst>
      <p:ext uri="{BB962C8B-B14F-4D97-AF65-F5344CB8AC3E}">
        <p14:creationId xmlns:p14="http://schemas.microsoft.com/office/powerpoint/2010/main" val="4274939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Before Next Lecture</a:t>
            </a:r>
            <a:endParaRPr lang="en-US" sz="6600" dirty="0"/>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79</a:t>
            </a:fld>
            <a:endParaRPr lang="en-US"/>
          </a:p>
        </p:txBody>
      </p:sp>
      <p:sp>
        <p:nvSpPr>
          <p:cNvPr id="6" name="Content Placeholder 2"/>
          <p:cNvSpPr txBox="1">
            <a:spLocks/>
          </p:cNvSpPr>
          <p:nvPr/>
        </p:nvSpPr>
        <p:spPr>
          <a:xfrm>
            <a:off x="609600" y="1352551"/>
            <a:ext cx="7957457" cy="33944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Watch this video:</a:t>
            </a:r>
          </a:p>
          <a:p>
            <a:r>
              <a:rPr lang="en-US" dirty="0"/>
              <a:t>Google I/O 2014 - The design sprint: from Google Ventures to Google </a:t>
            </a:r>
          </a:p>
          <a:p>
            <a:r>
              <a:rPr lang="en-US" dirty="0">
                <a:hlinkClick r:id="rId3"/>
              </a:rPr>
              <a:t>https://youtu.be/aWQUSiOZ0x8</a:t>
            </a:r>
            <a:endParaRPr lang="en-US" dirty="0"/>
          </a:p>
          <a:p>
            <a:endParaRPr lang="en-US" dirty="0"/>
          </a:p>
          <a:p>
            <a:r>
              <a:rPr lang="en-US" dirty="0"/>
              <a:t>What are the similarities and differences of Google Ventures SPRINT to the Design thinking process from D. School ?</a:t>
            </a:r>
          </a:p>
        </p:txBody>
      </p:sp>
    </p:spTree>
    <p:extLst>
      <p:ext uri="{BB962C8B-B14F-4D97-AF65-F5344CB8AC3E}">
        <p14:creationId xmlns:p14="http://schemas.microsoft.com/office/powerpoint/2010/main" val="3169473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Facilitate Flow</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8</a:t>
            </a:fld>
            <a:endParaRPr lang="en-US"/>
          </a:p>
        </p:txBody>
      </p:sp>
      <p:sp>
        <p:nvSpPr>
          <p:cNvPr id="6" name="Content Placeholder 2"/>
          <p:cNvSpPr txBox="1">
            <a:spLocks/>
          </p:cNvSpPr>
          <p:nvPr/>
        </p:nvSpPr>
        <p:spPr>
          <a:xfrm>
            <a:off x="609600" y="1352551"/>
            <a:ext cx="80772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400" dirty="0"/>
              <a:t>Create the Right Affordances</a:t>
            </a:r>
          </a:p>
          <a:p>
            <a:pPr lvl="1" algn="just"/>
            <a:r>
              <a:rPr lang="en-US" sz="2000" dirty="0"/>
              <a:t>the quality or property of an object that defines its possible uses or makes clear how it can or should be used</a:t>
            </a:r>
          </a:p>
          <a:p>
            <a:pPr algn="just"/>
            <a:r>
              <a:rPr lang="en-US" sz="2400" dirty="0"/>
              <a:t>Match the User’s Mental Model</a:t>
            </a:r>
          </a:p>
          <a:p>
            <a:pPr algn="just"/>
            <a:r>
              <a:rPr lang="en-US" sz="2400" dirty="0"/>
              <a:t>Avoid Modal States and Disruptions</a:t>
            </a:r>
          </a:p>
          <a:p>
            <a:pPr algn="just"/>
            <a:r>
              <a:rPr lang="en-US" sz="2400" dirty="0"/>
              <a:t>Be Available</a:t>
            </a:r>
          </a:p>
          <a:p>
            <a:pPr algn="just"/>
            <a:r>
              <a:rPr lang="en-US" sz="2400" dirty="0"/>
              <a:t>Give Good Feedback</a:t>
            </a:r>
          </a:p>
          <a:p>
            <a:pPr algn="just"/>
            <a:r>
              <a:rPr lang="en-US" sz="2400" dirty="0"/>
              <a:t>Reduce Clutter</a:t>
            </a:r>
          </a:p>
        </p:txBody>
      </p:sp>
    </p:spTree>
    <p:extLst>
      <p:ext uri="{BB962C8B-B14F-4D97-AF65-F5344CB8AC3E}">
        <p14:creationId xmlns:p14="http://schemas.microsoft.com/office/powerpoint/2010/main" val="18865773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23A802-3B3B-48A9-BFEA-DA9AEAABF77F}"/>
              </a:ext>
            </a:extLst>
          </p:cNvPr>
          <p:cNvSpPr>
            <a:spLocks noGrp="1"/>
          </p:cNvSpPr>
          <p:nvPr>
            <p:ph type="title"/>
          </p:nvPr>
        </p:nvSpPr>
        <p:spPr/>
        <p:txBody>
          <a:bodyPr/>
          <a:lstStyle/>
          <a:p>
            <a:r>
              <a:rPr lang="en-US" dirty="0"/>
              <a:t>Further reading</a:t>
            </a:r>
          </a:p>
        </p:txBody>
      </p:sp>
      <p:sp>
        <p:nvSpPr>
          <p:cNvPr id="11" name="Content Placeholder 10">
            <a:extLst>
              <a:ext uri="{FF2B5EF4-FFF2-40B4-BE49-F238E27FC236}">
                <a16:creationId xmlns:a16="http://schemas.microsoft.com/office/drawing/2014/main" id="{E8994DD2-825E-4CF2-9E36-6131ADFEC3FF}"/>
              </a:ext>
            </a:extLst>
          </p:cNvPr>
          <p:cNvSpPr>
            <a:spLocks noGrp="1"/>
          </p:cNvSpPr>
          <p:nvPr>
            <p:ph idx="1"/>
          </p:nvPr>
        </p:nvSpPr>
        <p:spPr>
          <a:xfrm>
            <a:off x="444843" y="963827"/>
            <a:ext cx="6313145" cy="3767718"/>
          </a:xfrm>
        </p:spPr>
        <p:txBody>
          <a:bodyPr>
            <a:normAutofit/>
          </a:bodyPr>
          <a:lstStyle/>
          <a:p>
            <a:pPr algn="l"/>
            <a:r>
              <a:rPr lang="en-US" sz="1350" dirty="0">
                <a:latin typeface="Roboto-Light"/>
              </a:rPr>
              <a:t>Handbook of Usability Testing, Jeffrey Rubin, Dana </a:t>
            </a:r>
            <a:r>
              <a:rPr lang="en-US" sz="1350" dirty="0" err="1">
                <a:latin typeface="Roboto-Light"/>
              </a:rPr>
              <a:t>Chisnell</a:t>
            </a:r>
            <a:endParaRPr lang="en-US" sz="1350" dirty="0">
              <a:latin typeface="Roboto-Light"/>
            </a:endParaRPr>
          </a:p>
          <a:p>
            <a:pPr lvl="1"/>
            <a:r>
              <a:rPr lang="en-US" sz="1200" dirty="0">
                <a:latin typeface="Roboto-Light"/>
              </a:rPr>
              <a:t>Very concrete and practical guide to the implementation Usability Tests (Templates, </a:t>
            </a:r>
            <a:r>
              <a:rPr lang="en-US" sz="1200" dirty="0" err="1">
                <a:latin typeface="Roboto-Light"/>
              </a:rPr>
              <a:t>Checklisten</a:t>
            </a:r>
            <a:r>
              <a:rPr lang="en-US" sz="1200" dirty="0">
                <a:latin typeface="Roboto-Light"/>
              </a:rPr>
              <a:t>, etc.) </a:t>
            </a:r>
          </a:p>
          <a:p>
            <a:r>
              <a:rPr lang="en-US" sz="1500" dirty="0">
                <a:latin typeface="Roboto-Light"/>
              </a:rPr>
              <a:t>Rocket Surgery made easy, Steve Krug</a:t>
            </a:r>
          </a:p>
          <a:p>
            <a:pPr lvl="1"/>
            <a:r>
              <a:rPr lang="en-US" sz="1200" dirty="0">
                <a:latin typeface="Roboto-Light"/>
              </a:rPr>
              <a:t>Concrete guidelines for "do it yourself testing"
Recommendations for tools, templates, checklists</a:t>
            </a:r>
          </a:p>
          <a:p>
            <a:r>
              <a:rPr lang="en-US" sz="1500" dirty="0">
                <a:latin typeface="Roboto-Light"/>
              </a:rPr>
              <a:t>Don‘t make me think, Steve Krug</a:t>
            </a:r>
          </a:p>
          <a:p>
            <a:pPr lvl="1"/>
            <a:r>
              <a:rPr lang="en-US" sz="1200" dirty="0">
                <a:latin typeface="Roboto-Light"/>
              </a:rPr>
              <a:t>Easy-to-understand, practical introduction to usability</a:t>
            </a:r>
          </a:p>
          <a:p>
            <a:r>
              <a:rPr lang="en-US" sz="1500" dirty="0">
                <a:latin typeface="Roboto-Light"/>
              </a:rPr>
              <a:t>Measuring the User Experience, Tom Tullis, Bill Albert</a:t>
            </a:r>
          </a:p>
          <a:p>
            <a:pPr lvl="1"/>
            <a:r>
              <a:rPr lang="en-US" sz="1200" dirty="0">
                <a:latin typeface="Roboto-Light"/>
              </a:rPr>
              <a:t>Measuring and quantifying usability
Detailed guide to user testing</a:t>
            </a:r>
            <a:endParaRPr lang="en-US" dirty="0"/>
          </a:p>
          <a:p>
            <a:pPr algn="l"/>
            <a:r>
              <a:rPr lang="en-US" sz="1500" dirty="0">
                <a:latin typeface="Roboto-Light"/>
              </a:rPr>
              <a:t>Nielsen, J. (1994). Guerrilla HCI: Using Discount Usability Engineering to Penetrate the Intimidation Barrier. Online: </a:t>
            </a:r>
            <a:r>
              <a:rPr lang="en-US" sz="1350" dirty="0">
                <a:solidFill>
                  <a:srgbClr val="0000FF"/>
                </a:solidFill>
                <a:latin typeface="Roboto-Light"/>
              </a:rPr>
              <a:t>http://www.useit.com/papers/guerrilla_hci.html</a:t>
            </a:r>
            <a:endParaRPr lang="en-US" dirty="0"/>
          </a:p>
        </p:txBody>
      </p:sp>
      <p:sp>
        <p:nvSpPr>
          <p:cNvPr id="4" name="Footer Placeholder 3">
            <a:extLst>
              <a:ext uri="{FF2B5EF4-FFF2-40B4-BE49-F238E27FC236}">
                <a16:creationId xmlns:a16="http://schemas.microsoft.com/office/drawing/2014/main" id="{E98D0E78-926E-4188-9E6C-05491A04EAFA}"/>
              </a:ext>
            </a:extLst>
          </p:cNvPr>
          <p:cNvSpPr>
            <a:spLocks noGrp="1"/>
          </p:cNvSpPr>
          <p:nvPr>
            <p:ph type="ftr" sz="quarter" idx="11"/>
          </p:nvPr>
        </p:nvSpPr>
        <p:spPr/>
        <p:txBody>
          <a:bodyPr/>
          <a:lstStyle/>
          <a:p>
            <a:r>
              <a:rPr lang="en-US"/>
              <a:t>CP1403/1803 - DESIGN THINKING</a:t>
            </a:r>
            <a:endParaRPr lang="de-DE" dirty="0"/>
          </a:p>
        </p:txBody>
      </p:sp>
      <p:sp>
        <p:nvSpPr>
          <p:cNvPr id="5" name="Slide Number Placeholder 4">
            <a:extLst>
              <a:ext uri="{FF2B5EF4-FFF2-40B4-BE49-F238E27FC236}">
                <a16:creationId xmlns:a16="http://schemas.microsoft.com/office/drawing/2014/main" id="{46661312-AF34-4C5A-9DF3-B3FB9C74081B}"/>
              </a:ext>
            </a:extLst>
          </p:cNvPr>
          <p:cNvSpPr>
            <a:spLocks noGrp="1"/>
          </p:cNvSpPr>
          <p:nvPr>
            <p:ph type="sldNum" sz="quarter" idx="12"/>
          </p:nvPr>
        </p:nvSpPr>
        <p:spPr/>
        <p:txBody>
          <a:bodyPr/>
          <a:lstStyle/>
          <a:p>
            <a:fld id="{36EA1323-965C-0742-806D-06C14CDC1E0E}" type="slidenum">
              <a:rPr lang="de-DE" smtClean="0"/>
              <a:pPr/>
              <a:t>80</a:t>
            </a:fld>
            <a:endParaRPr lang="de-DE"/>
          </a:p>
        </p:txBody>
      </p:sp>
      <p:pic>
        <p:nvPicPr>
          <p:cNvPr id="13" name="Picture 12">
            <a:extLst>
              <a:ext uri="{FF2B5EF4-FFF2-40B4-BE49-F238E27FC236}">
                <a16:creationId xmlns:a16="http://schemas.microsoft.com/office/drawing/2014/main" id="{7213FE1F-FED4-4A86-B19B-9C4B3F1B49F7}"/>
              </a:ext>
            </a:extLst>
          </p:cNvPr>
          <p:cNvPicPr>
            <a:picLocks noChangeAspect="1"/>
          </p:cNvPicPr>
          <p:nvPr/>
        </p:nvPicPr>
        <p:blipFill>
          <a:blip r:embed="rId2"/>
          <a:stretch>
            <a:fillRect/>
          </a:stretch>
        </p:blipFill>
        <p:spPr>
          <a:xfrm>
            <a:off x="6757988" y="194972"/>
            <a:ext cx="1066800" cy="1348740"/>
          </a:xfrm>
          <a:prstGeom prst="rect">
            <a:avLst/>
          </a:prstGeom>
        </p:spPr>
      </p:pic>
      <p:pic>
        <p:nvPicPr>
          <p:cNvPr id="15" name="Picture 14">
            <a:extLst>
              <a:ext uri="{FF2B5EF4-FFF2-40B4-BE49-F238E27FC236}">
                <a16:creationId xmlns:a16="http://schemas.microsoft.com/office/drawing/2014/main" id="{A3EDAC8D-255B-4EA7-A68B-85F93322BCAA}"/>
              </a:ext>
            </a:extLst>
          </p:cNvPr>
          <p:cNvPicPr>
            <a:picLocks noChangeAspect="1"/>
          </p:cNvPicPr>
          <p:nvPr/>
        </p:nvPicPr>
        <p:blipFill>
          <a:blip r:embed="rId3"/>
          <a:stretch>
            <a:fillRect/>
          </a:stretch>
        </p:blipFill>
        <p:spPr>
          <a:xfrm>
            <a:off x="6563624" y="1654325"/>
            <a:ext cx="975360" cy="1348740"/>
          </a:xfrm>
          <a:prstGeom prst="rect">
            <a:avLst/>
          </a:prstGeom>
          <a:ln>
            <a:solidFill>
              <a:srgbClr val="0E4194"/>
            </a:solidFill>
          </a:ln>
        </p:spPr>
      </p:pic>
      <p:pic>
        <p:nvPicPr>
          <p:cNvPr id="17" name="Picture 16">
            <a:extLst>
              <a:ext uri="{FF2B5EF4-FFF2-40B4-BE49-F238E27FC236}">
                <a16:creationId xmlns:a16="http://schemas.microsoft.com/office/drawing/2014/main" id="{C1F4568A-A529-4908-BA83-8A67C44BCF5C}"/>
              </a:ext>
            </a:extLst>
          </p:cNvPr>
          <p:cNvPicPr>
            <a:picLocks noChangeAspect="1"/>
          </p:cNvPicPr>
          <p:nvPr/>
        </p:nvPicPr>
        <p:blipFill>
          <a:blip r:embed="rId4"/>
          <a:stretch>
            <a:fillRect/>
          </a:stretch>
        </p:blipFill>
        <p:spPr>
          <a:xfrm>
            <a:off x="6874267" y="2782871"/>
            <a:ext cx="1066800" cy="1348740"/>
          </a:xfrm>
          <a:prstGeom prst="rect">
            <a:avLst/>
          </a:prstGeom>
          <a:ln>
            <a:solidFill>
              <a:srgbClr val="0E4194"/>
            </a:solidFill>
          </a:ln>
        </p:spPr>
      </p:pic>
      <p:pic>
        <p:nvPicPr>
          <p:cNvPr id="19" name="Picture 18">
            <a:extLst>
              <a:ext uri="{FF2B5EF4-FFF2-40B4-BE49-F238E27FC236}">
                <a16:creationId xmlns:a16="http://schemas.microsoft.com/office/drawing/2014/main" id="{CC8F4DD3-5F7A-44A6-BF10-D29DCC8ED899}"/>
              </a:ext>
            </a:extLst>
          </p:cNvPr>
          <p:cNvPicPr>
            <a:picLocks noChangeAspect="1"/>
          </p:cNvPicPr>
          <p:nvPr/>
        </p:nvPicPr>
        <p:blipFill>
          <a:blip r:embed="rId5"/>
          <a:stretch>
            <a:fillRect/>
          </a:stretch>
        </p:blipFill>
        <p:spPr>
          <a:xfrm>
            <a:off x="6734871" y="3728085"/>
            <a:ext cx="1097280" cy="1348740"/>
          </a:xfrm>
          <a:prstGeom prst="rect">
            <a:avLst/>
          </a:prstGeom>
          <a:ln>
            <a:solidFill>
              <a:srgbClr val="0E4194"/>
            </a:solidFill>
          </a:ln>
        </p:spPr>
      </p:pic>
    </p:spTree>
    <p:extLst>
      <p:ext uri="{BB962C8B-B14F-4D97-AF65-F5344CB8AC3E}">
        <p14:creationId xmlns:p14="http://schemas.microsoft.com/office/powerpoint/2010/main" val="2410374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BE8A-E3D4-F221-3419-7C192758BBB8}"/>
              </a:ext>
            </a:extLst>
          </p:cNvPr>
          <p:cNvSpPr>
            <a:spLocks noGrp="1"/>
          </p:cNvSpPr>
          <p:nvPr>
            <p:ph type="title"/>
          </p:nvPr>
        </p:nvSpPr>
        <p:spPr/>
        <p:txBody>
          <a:bodyPr/>
          <a:lstStyle/>
          <a:p>
            <a:r>
              <a:rPr lang="en-NZ" dirty="0"/>
              <a:t>Practical session</a:t>
            </a:r>
          </a:p>
        </p:txBody>
      </p:sp>
      <p:sp>
        <p:nvSpPr>
          <p:cNvPr id="3" name="Content Placeholder 2">
            <a:extLst>
              <a:ext uri="{FF2B5EF4-FFF2-40B4-BE49-F238E27FC236}">
                <a16:creationId xmlns:a16="http://schemas.microsoft.com/office/drawing/2014/main" id="{62B3FF4A-0453-7677-7022-C0A3E2CE7247}"/>
              </a:ext>
            </a:extLst>
          </p:cNvPr>
          <p:cNvSpPr>
            <a:spLocks noGrp="1"/>
          </p:cNvSpPr>
          <p:nvPr>
            <p:ph idx="1"/>
          </p:nvPr>
        </p:nvSpPr>
        <p:spPr/>
        <p:txBody>
          <a:bodyPr>
            <a:normAutofit fontScale="77500" lnSpcReduction="20000"/>
          </a:bodyPr>
          <a:lstStyle/>
          <a:p>
            <a:pPr marL="514350" indent="-514350">
              <a:buFont typeface="+mj-lt"/>
              <a:buAutoNum type="arabicPeriod"/>
            </a:pPr>
            <a:r>
              <a:rPr lang="en-NZ" dirty="0">
                <a:solidFill>
                  <a:srgbClr val="262626"/>
                </a:solidFill>
                <a:latin typeface="Open Sans" panose="020B0606030504020204" pitchFamily="34" charset="0"/>
              </a:rPr>
              <a:t>Team to agree on sketch (around 10 screens)</a:t>
            </a:r>
          </a:p>
          <a:p>
            <a:pPr marL="514350" indent="-514350">
              <a:buFont typeface="+mj-lt"/>
              <a:buAutoNum type="arabicPeriod"/>
            </a:pPr>
            <a:r>
              <a:rPr lang="en-NZ" dirty="0"/>
              <a:t>Run Wizard of Oz testing of the sketch with another team</a:t>
            </a:r>
          </a:p>
          <a:p>
            <a:pPr marL="514350" indent="-514350">
              <a:buFont typeface="+mj-lt"/>
              <a:buAutoNum type="arabicPeriod"/>
            </a:pPr>
            <a:r>
              <a:rPr lang="en-NZ" dirty="0"/>
              <a:t>LinkedIn Learning: Figma tutorial, one of:</a:t>
            </a:r>
          </a:p>
          <a:p>
            <a:pPr lvl="1"/>
            <a:r>
              <a:rPr lang="en-US" b="0" i="0" dirty="0">
                <a:solidFill>
                  <a:srgbClr val="262626"/>
                </a:solidFill>
                <a:effectLst/>
                <a:latin typeface="Open Sans" panose="020B0606030504020204" pitchFamily="34" charset="0"/>
              </a:rPr>
              <a:t>Figma Essential Training: The Basics</a:t>
            </a:r>
            <a:r>
              <a:rPr lang="en-NZ" b="0" i="0" dirty="0">
                <a:solidFill>
                  <a:srgbClr val="262626"/>
                </a:solidFill>
                <a:effectLst/>
                <a:latin typeface="Open Sans" panose="020B0606030504020204" pitchFamily="34" charset="0"/>
              </a:rPr>
              <a:t>, or</a:t>
            </a:r>
          </a:p>
          <a:p>
            <a:pPr lvl="1"/>
            <a:r>
              <a:rPr lang="en-NZ" b="0" i="0" dirty="0">
                <a:solidFill>
                  <a:srgbClr val="262626"/>
                </a:solidFill>
                <a:effectLst/>
                <a:latin typeface="Open Sans" panose="020B0606030504020204" pitchFamily="34" charset="0"/>
              </a:rPr>
              <a:t>Figma for UX Design</a:t>
            </a:r>
            <a:endParaRPr lang="en-NZ" dirty="0">
              <a:solidFill>
                <a:srgbClr val="262626"/>
              </a:solidFill>
              <a:latin typeface="Open Sans" panose="020B0606030504020204" pitchFamily="34" charset="0"/>
            </a:endParaRPr>
          </a:p>
          <a:p>
            <a:pPr marL="514350" indent="-514350">
              <a:buFont typeface="+mj-lt"/>
              <a:buAutoNum type="arabicPeriod"/>
            </a:pPr>
            <a:r>
              <a:rPr lang="en-NZ" dirty="0">
                <a:solidFill>
                  <a:srgbClr val="262626"/>
                </a:solidFill>
                <a:latin typeface="Open Sans" panose="020B0606030504020204" pitchFamily="34" charset="0"/>
              </a:rPr>
              <a:t>Assign 2 screens for each team member to implement on Figma</a:t>
            </a:r>
          </a:p>
          <a:p>
            <a:pPr marL="514350" indent="-514350">
              <a:buFont typeface="+mj-lt"/>
              <a:buAutoNum type="arabicPeriod"/>
            </a:pPr>
            <a:r>
              <a:rPr lang="en-NZ" dirty="0">
                <a:solidFill>
                  <a:srgbClr val="262626"/>
                </a:solidFill>
                <a:latin typeface="Open Sans" panose="020B0606030504020204" pitchFamily="34" charset="0"/>
              </a:rPr>
              <a:t>Team to collaborate to make a ‘smart’ Figma prototype</a:t>
            </a:r>
            <a:endParaRPr lang="en-NZ" dirty="0"/>
          </a:p>
        </p:txBody>
      </p:sp>
      <p:sp>
        <p:nvSpPr>
          <p:cNvPr id="4" name="Footer Placeholder 3">
            <a:extLst>
              <a:ext uri="{FF2B5EF4-FFF2-40B4-BE49-F238E27FC236}">
                <a16:creationId xmlns:a16="http://schemas.microsoft.com/office/drawing/2014/main" id="{BFB09534-AA0D-CE8E-FFC2-3623AD1E5A7A}"/>
              </a:ext>
            </a:extLst>
          </p:cNvPr>
          <p:cNvSpPr>
            <a:spLocks noGrp="1"/>
          </p:cNvSpPr>
          <p:nvPr>
            <p:ph type="ftr" sz="quarter" idx="11"/>
          </p:nvPr>
        </p:nvSpPr>
        <p:spPr/>
        <p:txBody>
          <a:bodyPr/>
          <a:lstStyle/>
          <a:p>
            <a:r>
              <a:rPr lang="en-US"/>
              <a:t>CP1403/1803 - DESIGN THINKING</a:t>
            </a:r>
          </a:p>
        </p:txBody>
      </p:sp>
      <p:sp>
        <p:nvSpPr>
          <p:cNvPr id="5" name="Slide Number Placeholder 4">
            <a:extLst>
              <a:ext uri="{FF2B5EF4-FFF2-40B4-BE49-F238E27FC236}">
                <a16:creationId xmlns:a16="http://schemas.microsoft.com/office/drawing/2014/main" id="{04491F84-82B9-81D9-B4C1-62F633B90D6A}"/>
              </a:ext>
            </a:extLst>
          </p:cNvPr>
          <p:cNvSpPr>
            <a:spLocks noGrp="1"/>
          </p:cNvSpPr>
          <p:nvPr>
            <p:ph type="sldNum" sz="quarter" idx="12"/>
          </p:nvPr>
        </p:nvSpPr>
        <p:spPr/>
        <p:txBody>
          <a:bodyPr/>
          <a:lstStyle/>
          <a:p>
            <a:fld id="{2066355A-084C-D24E-9AD2-7E4FC41EA627}" type="slidenum">
              <a:rPr lang="en-US" smtClean="0"/>
              <a:t>81</a:t>
            </a:fld>
            <a:endParaRPr lang="en-US"/>
          </a:p>
        </p:txBody>
      </p:sp>
    </p:spTree>
    <p:extLst>
      <p:ext uri="{BB962C8B-B14F-4D97-AF65-F5344CB8AC3E}">
        <p14:creationId xmlns:p14="http://schemas.microsoft.com/office/powerpoint/2010/main" val="1772521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Right Affordances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9</a:t>
            </a:fld>
            <a:endParaRPr lang="en-US"/>
          </a:p>
        </p:txBody>
      </p:sp>
      <p:sp>
        <p:nvSpPr>
          <p:cNvPr id="6" name="Content Placeholder 2"/>
          <p:cNvSpPr txBox="1">
            <a:spLocks/>
          </p:cNvSpPr>
          <p:nvPr/>
        </p:nvSpPr>
        <p:spPr>
          <a:xfrm>
            <a:off x="609600" y="1352551"/>
            <a:ext cx="8077200" cy="339447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400" dirty="0"/>
              <a:t>Affordance is the quality of an object allowing an action-relationship with an actor</a:t>
            </a:r>
          </a:p>
          <a:p>
            <a:pPr marL="0" indent="0" algn="just">
              <a:buNone/>
            </a:pPr>
            <a:endParaRPr lang="en-US" sz="2400" dirty="0"/>
          </a:p>
          <a:p>
            <a:pPr algn="just"/>
            <a:r>
              <a:rPr lang="en-US" sz="2400" dirty="0"/>
              <a:t>User of your application/device should not have to guess what is interactive and what is not</a:t>
            </a:r>
          </a:p>
          <a:p>
            <a:pPr algn="just"/>
            <a:endParaRPr lang="en-US" sz="2400" dirty="0"/>
          </a:p>
          <a:p>
            <a:r>
              <a:rPr lang="en-US" sz="2400" dirty="0"/>
              <a:t>Ensure buttons look touchable/clickable, that scrollable content looks scrollable</a:t>
            </a:r>
          </a:p>
          <a:p>
            <a:endParaRPr lang="en-US" sz="2400" dirty="0"/>
          </a:p>
          <a:p>
            <a:r>
              <a:rPr lang="en-US" sz="2400" dirty="0"/>
              <a:t>Custom gestures like pinch and rotate are associated with content that make sense for those interactions.</a:t>
            </a:r>
          </a:p>
        </p:txBody>
      </p:sp>
    </p:spTree>
    <p:extLst>
      <p:ext uri="{BB962C8B-B14F-4D97-AF65-F5344CB8AC3E}">
        <p14:creationId xmlns:p14="http://schemas.microsoft.com/office/powerpoint/2010/main" val="4098811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D23BF17FCDC947B8E404D646247F8D" ma:contentTypeVersion="13" ma:contentTypeDescription="Create a new document." ma:contentTypeScope="" ma:versionID="bce65fef590ea530654b5a70b3aaf7d2">
  <xsd:schema xmlns:xsd="http://www.w3.org/2001/XMLSchema" xmlns:xs="http://www.w3.org/2001/XMLSchema" xmlns:p="http://schemas.microsoft.com/office/2006/metadata/properties" xmlns:ns2="0f5e39c8-e5a1-4a0d-b53f-9134be983d19" xmlns:ns3="c64b295e-e158-430a-a9fe-95bbf17b9d7d" targetNamespace="http://schemas.microsoft.com/office/2006/metadata/properties" ma:root="true" ma:fieldsID="1f03c8af7986bb0706683fe4a1ab921a" ns2:_="" ns3:_="">
    <xsd:import namespace="0f5e39c8-e5a1-4a0d-b53f-9134be983d19"/>
    <xsd:import namespace="c64b295e-e158-430a-a9fe-95bbf17b9d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5e39c8-e5a1-4a0d-b53f-9134be983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64b295e-e158-430a-a9fe-95bbf17b9d7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dcmitype/"/>
    <ds:schemaRef ds:uri="http://schemas.microsoft.com/office/2006/metadata/properties"/>
    <ds:schemaRef ds:uri="http://purl.org/dc/elements/1.1/"/>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sharepoint/v3/fields"/>
  </ds:schemaRefs>
</ds:datastoreItem>
</file>

<file path=customXml/itemProps2.xml><?xml version="1.0" encoding="utf-8"?>
<ds:datastoreItem xmlns:ds="http://schemas.openxmlformats.org/officeDocument/2006/customXml" ds:itemID="{B32299D9-3504-40BA-A2D8-006430C633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5e39c8-e5a1-4a0d-b53f-9134be983d19"/>
    <ds:schemaRef ds:uri="c64b295e-e158-430a-a9fe-95bbf17b9d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11676</TotalTime>
  <Words>3384</Words>
  <Application>Microsoft Office PowerPoint</Application>
  <PresentationFormat>On-screen Show (16:9)</PresentationFormat>
  <Paragraphs>522</Paragraphs>
  <Slides>81</Slides>
  <Notes>51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Arial</vt:lpstr>
      <vt:lpstr>Calibri</vt:lpstr>
      <vt:lpstr>Muli</vt:lpstr>
      <vt:lpstr>Open Sans</vt:lpstr>
      <vt:lpstr>Proxima Nova</vt:lpstr>
      <vt:lpstr>Roboto-Light</vt:lpstr>
      <vt:lpstr>sohne</vt:lpstr>
      <vt:lpstr>Verdana Pro Light</vt:lpstr>
      <vt:lpstr>Wingdings</vt:lpstr>
      <vt:lpstr>Office Theme</vt:lpstr>
      <vt:lpstr>Design Principles &amp; Patterns</vt:lpstr>
      <vt:lpstr>Notes</vt:lpstr>
      <vt:lpstr>Learning Objectives</vt:lpstr>
      <vt:lpstr>Interaction Design</vt:lpstr>
      <vt:lpstr>Activity 1  Group Discussion (10 minutes) What action is afforded by this icon ? Should We avoid this  ? And How ?</vt:lpstr>
      <vt:lpstr>Views from the web</vt:lpstr>
      <vt:lpstr>Getting into the Flow</vt:lpstr>
      <vt:lpstr>Ways to Facilitate Flow</vt:lpstr>
      <vt:lpstr>Create the Right Affordances</vt:lpstr>
      <vt:lpstr>Bad Examples of Affordance</vt:lpstr>
      <vt:lpstr>Good Examples of Affordance</vt:lpstr>
      <vt:lpstr>Match the User’s Mental Model</vt:lpstr>
      <vt:lpstr>Activity 2  Group Discussion (5 minutes) Do you agree or disagree the following sentence ? Why?   The closer an application mimics the way we use real-world products, the better the user experience</vt:lpstr>
      <vt:lpstr>Avoid Modal States and Disruptions &amp; Be available</vt:lpstr>
      <vt:lpstr>Avoid Modal States and Disruptions &amp; Be available</vt:lpstr>
      <vt:lpstr>Give Good Feedback</vt:lpstr>
      <vt:lpstr>Reduce Clutter</vt:lpstr>
      <vt:lpstr>Ergonomics</vt:lpstr>
      <vt:lpstr>Ergonomics - Muscle Fatigue</vt:lpstr>
      <vt:lpstr>Ergonomics –  Field of View and Peripheral Vision</vt:lpstr>
      <vt:lpstr>Ergonomics –  Field of View and Peripheral Vision</vt:lpstr>
      <vt:lpstr>Ergonomics –  Environment and Lighting Conditions</vt:lpstr>
      <vt:lpstr>Ergonomics –  Optimal Touch Targets</vt:lpstr>
      <vt:lpstr>Ergonomics –  Optimal Touch Targets</vt:lpstr>
      <vt:lpstr>Ergonomics –  Occlusion</vt:lpstr>
      <vt:lpstr>Ergonomics –  Occlusion</vt:lpstr>
      <vt:lpstr>Design Pattern</vt:lpstr>
      <vt:lpstr>Design Patterns</vt:lpstr>
      <vt:lpstr>Auto Focus</vt:lpstr>
      <vt:lpstr>Drag and Drop</vt:lpstr>
      <vt:lpstr>Auto Save</vt:lpstr>
      <vt:lpstr>Blank Slate</vt:lpstr>
      <vt:lpstr>Blank Slate</vt:lpstr>
      <vt:lpstr>Progress Indicators</vt:lpstr>
      <vt:lpstr>Progress Indicators</vt:lpstr>
      <vt:lpstr>Use good target size</vt:lpstr>
      <vt:lpstr>A Button is a Button</vt:lpstr>
      <vt:lpstr>Avoid Modal States unless It’s Critical to Use Them</vt:lpstr>
      <vt:lpstr>Direct Manipulation</vt:lpstr>
      <vt:lpstr>Group Like Items</vt:lpstr>
      <vt:lpstr>PowerPoint Presentation</vt:lpstr>
      <vt:lpstr>Continuous Scrolling</vt:lpstr>
      <vt:lpstr>Continuous Scrolling</vt:lpstr>
      <vt:lpstr>Size to importance visualization</vt:lpstr>
      <vt:lpstr>Size to importance visualization</vt:lpstr>
      <vt:lpstr>Glance-View Dashboard</vt:lpstr>
      <vt:lpstr>Size to importance visualization</vt:lpstr>
      <vt:lpstr>Error-Proof Controls</vt:lpstr>
      <vt:lpstr>PowerPoint Presentation</vt:lpstr>
      <vt:lpstr>Get Me Out of Here</vt:lpstr>
      <vt:lpstr>Get Me Out of Here</vt:lpstr>
      <vt:lpstr>Right / Left Alignment </vt:lpstr>
      <vt:lpstr>How about other  criteria / heuristics?</vt:lpstr>
      <vt:lpstr>About Testing and Giving Feedback</vt:lpstr>
      <vt:lpstr>Usability Analysis Method  Expert Review Heuristic Evaluation</vt:lpstr>
      <vt:lpstr>What are usability heuristic (guidelines)?</vt:lpstr>
      <vt:lpstr>Nielsen’s 10 Usability Heuristics</vt:lpstr>
      <vt:lpstr>Heuristically thinking… dealing with BIAS</vt:lpstr>
      <vt:lpstr>Familiarity bias</vt:lpstr>
      <vt:lpstr>Self-serving bias</vt:lpstr>
      <vt:lpstr>Anchoring bias</vt:lpstr>
      <vt:lpstr>Survivorship Bias</vt:lpstr>
      <vt:lpstr>Gambler's Fallacy</vt:lpstr>
      <vt:lpstr>PowerPoint Presentation</vt:lpstr>
      <vt:lpstr>From the UI/UX heuristics view?</vt:lpstr>
      <vt:lpstr>From the UI/UX heuristics view?</vt:lpstr>
      <vt:lpstr>From the UI/UX heuristics view?</vt:lpstr>
      <vt:lpstr>Testing your protypes</vt:lpstr>
      <vt:lpstr>Test execution</vt:lpstr>
      <vt:lpstr>Test setup</vt:lpstr>
      <vt:lpstr>3 Debrief</vt:lpstr>
      <vt:lpstr>Feedback to another team</vt:lpstr>
      <vt:lpstr>Team heuristics evaluation exchanges</vt:lpstr>
      <vt:lpstr>Design Evaluation: Fit for Purpose</vt:lpstr>
      <vt:lpstr>Fit for Purpose</vt:lpstr>
      <vt:lpstr>Design Useability</vt:lpstr>
      <vt:lpstr>Design Capability Measures</vt:lpstr>
      <vt:lpstr>Value Delivery</vt:lpstr>
      <vt:lpstr>Before Next Lecture</vt:lpstr>
      <vt:lpstr>Further reading</vt:lpstr>
      <vt:lpstr>Practical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Petteri Kaskenpalo</cp:lastModifiedBy>
  <cp:revision>664</cp:revision>
  <dcterms:created xsi:type="dcterms:W3CDTF">2010-04-12T23:12:02Z</dcterms:created>
  <dcterms:modified xsi:type="dcterms:W3CDTF">2022-12-29T02:44:18Z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0x01010060D23BF17FCDC947B8E404D646247F8D</vt:lpwstr>
  </property>
</Properties>
</file>